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2" r:id="rId3"/>
    <p:sldId id="331" r:id="rId4"/>
    <p:sldId id="330" r:id="rId5"/>
    <p:sldId id="332" r:id="rId6"/>
    <p:sldId id="335" r:id="rId7"/>
    <p:sldId id="338" r:id="rId8"/>
    <p:sldId id="341" r:id="rId9"/>
    <p:sldId id="343" r:id="rId10"/>
    <p:sldId id="344" r:id="rId11"/>
    <p:sldId id="27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微软雅黑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212"/>
    <a:srgbClr val="0000FF"/>
    <a:srgbClr val="CC3300"/>
    <a:srgbClr val="13B606"/>
    <a:srgbClr val="3399FF"/>
    <a:srgbClr val="FFFF00"/>
    <a:srgbClr val="040710"/>
    <a:srgbClr val="13011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929F9F4-4A8F-4326-A1B4-22849713DDAB}" styleName="深色样式 1 - 强调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深色样式 1 - 强调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深色样式 1 - 强调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深色样式 2 - 强调 5/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69" autoAdjust="0"/>
    <p:restoredTop sz="99815" autoAdjust="0"/>
  </p:normalViewPr>
  <p:slideViewPr>
    <p:cSldViewPr>
      <p:cViewPr varScale="1">
        <p:scale>
          <a:sx n="70" d="100"/>
          <a:sy n="70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7"/>
          <p:cNvGraphicFramePr>
            <a:graphicFrameLocks noChangeAspect="1"/>
          </p:cNvGraphicFramePr>
          <p:nvPr/>
        </p:nvGraphicFramePr>
        <p:xfrm>
          <a:off x="4252913" y="0"/>
          <a:ext cx="4891087" cy="4437063"/>
        </p:xfrm>
        <a:graphic>
          <a:graphicData uri="http://schemas.openxmlformats.org/presentationml/2006/ole">
            <p:oleObj spid="_x0000_s23554" name="Image" r:id="rId3" imgW="8228571" imgH="8711111" progId="">
              <p:embed/>
            </p:oleObj>
          </a:graphicData>
        </a:graphic>
      </p:graphicFrame>
      <p:sp>
        <p:nvSpPr>
          <p:cNvPr id="5" name="Rectangle 18" descr="Light horizontal"/>
          <p:cNvSpPr>
            <a:spLocks noChangeArrowheads="1"/>
          </p:cNvSpPr>
          <p:nvPr/>
        </p:nvSpPr>
        <p:spPr bwMode="gray">
          <a:xfrm>
            <a:off x="0" y="9525"/>
            <a:ext cx="1476375" cy="6848475"/>
          </a:xfrm>
          <a:prstGeom prst="rect">
            <a:avLst/>
          </a:prstGeom>
          <a:pattFill prst="ltHorz">
            <a:fgClr>
              <a:schemeClr val="bg2"/>
            </a:fgClr>
            <a:bgClr>
              <a:srgbClr val="FFFFFF"/>
            </a:bgClr>
          </a:patt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ltGray">
          <a:xfrm flipV="1">
            <a:off x="0" y="4267200"/>
            <a:ext cx="9144000" cy="1106488"/>
          </a:xfrm>
          <a:prstGeom prst="rect">
            <a:avLst/>
          </a:prstGeom>
          <a:solidFill>
            <a:schemeClr val="accent1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AutoShape 21"/>
          <p:cNvSpPr>
            <a:spLocks noChangeArrowheads="1"/>
          </p:cNvSpPr>
          <p:nvPr/>
        </p:nvSpPr>
        <p:spPr bwMode="ltGray">
          <a:xfrm>
            <a:off x="1474788" y="5156200"/>
            <a:ext cx="7129462" cy="504825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3810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pic>
        <p:nvPicPr>
          <p:cNvPr id="8" name="Picture 28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476375" y="0"/>
            <a:ext cx="7667625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447800" y="3548063"/>
            <a:ext cx="7239000" cy="1371600"/>
          </a:xfrm>
        </p:spPr>
        <p:txBody>
          <a:bodyPr/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614488" y="5224463"/>
            <a:ext cx="68580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 descr="Light horizontal"/>
          <p:cNvSpPr>
            <a:spLocks noChangeArrowheads="1"/>
          </p:cNvSpPr>
          <p:nvPr/>
        </p:nvSpPr>
        <p:spPr bwMode="gray">
          <a:xfrm>
            <a:off x="0" y="0"/>
            <a:ext cx="468313" cy="6858000"/>
          </a:xfrm>
          <a:prstGeom prst="rect">
            <a:avLst/>
          </a:prstGeom>
          <a:pattFill prst="ltHorz">
            <a:fgClr>
              <a:schemeClr val="bg2"/>
            </a:fgClr>
            <a:bgClr>
              <a:srgbClr val="FFFFFF"/>
            </a:bgClr>
          </a:patt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invGray">
          <a:xfrm>
            <a:off x="0" y="-26988"/>
            <a:ext cx="9144000" cy="692151"/>
          </a:xfrm>
          <a:prstGeom prst="rect">
            <a:avLst/>
          </a:prstGeom>
          <a:solidFill>
            <a:schemeClr val="accent1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41" name="Line 17"/>
          <p:cNvSpPr>
            <a:spLocks noChangeShapeType="1"/>
          </p:cNvSpPr>
          <p:nvPr userDrawn="1"/>
        </p:nvSpPr>
        <p:spPr bwMode="gray">
          <a:xfrm>
            <a:off x="468313" y="6410325"/>
            <a:ext cx="8424862" cy="0"/>
          </a:xfrm>
          <a:prstGeom prst="line">
            <a:avLst/>
          </a:prstGeom>
          <a:noFill/>
          <a:ln w="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1042" name="AutoShape 18"/>
          <p:cNvSpPr>
            <a:spLocks noChangeArrowheads="1"/>
          </p:cNvSpPr>
          <p:nvPr/>
        </p:nvSpPr>
        <p:spPr bwMode="blackWhite">
          <a:xfrm>
            <a:off x="468313" y="233363"/>
            <a:ext cx="7488237" cy="720725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3810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547688" y="319088"/>
            <a:ext cx="71628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ltGray">
          <a:xfrm rot="5400000">
            <a:off x="8397876" y="-136525"/>
            <a:ext cx="284162" cy="750887"/>
          </a:xfrm>
          <a:prstGeom prst="moon">
            <a:avLst>
              <a:gd name="adj" fmla="val 21208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pic>
        <p:nvPicPr>
          <p:cNvPr id="3081" name="Picture 19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0049A8"/>
              </a:clrFrom>
              <a:clrTo>
                <a:srgbClr val="0049A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6550" y="65088"/>
            <a:ext cx="11874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3713163"/>
            <a:ext cx="7239000" cy="1371600"/>
          </a:xfrm>
        </p:spPr>
        <p:txBody>
          <a:bodyPr/>
          <a:lstStyle/>
          <a:p>
            <a:pPr eaLnBrk="1" hangingPunct="1"/>
            <a:r>
              <a:rPr lang="en-US" altLang="zh-CN" sz="3600" dirty="0" smtClean="0">
                <a:solidFill>
                  <a:schemeClr val="accent1"/>
                </a:solidFill>
                <a:ea typeface="宋体" pitchFamily="2" charset="-122"/>
              </a:rPr>
              <a:t/>
            </a:r>
            <a:br>
              <a:rPr lang="en-US" altLang="zh-CN" sz="3600" dirty="0" smtClean="0">
                <a:solidFill>
                  <a:schemeClr val="accent1"/>
                </a:solidFill>
                <a:ea typeface="宋体" pitchFamily="2" charset="-122"/>
              </a:rPr>
            </a:br>
            <a:r>
              <a:rPr lang="zh-CN" altLang="en-US" sz="5400" dirty="0" smtClean="0">
                <a:solidFill>
                  <a:schemeClr val="bg1"/>
                </a:solidFill>
                <a:ea typeface="微软雅黑" pitchFamily="34" charset="-122"/>
              </a:rPr>
              <a:t>模内热切套图规范</a:t>
            </a:r>
            <a:endParaRPr lang="en-US" altLang="zh-CN" sz="5400" dirty="0" smtClean="0">
              <a:solidFill>
                <a:schemeClr val="bg1"/>
              </a:solidFill>
              <a:ea typeface="微软雅黑" pitchFamily="34" charset="-122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CN" altLang="en-US" sz="1600" smtClean="0">
                <a:ea typeface="微软雅黑" pitchFamily="34" charset="-122"/>
              </a:rPr>
              <a:t>烟台海得力克模具自动化有限公司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7"/>
          <p:cNvSpPr>
            <a:spLocks noChangeArrowheads="1"/>
          </p:cNvSpPr>
          <p:nvPr/>
        </p:nvSpPr>
        <p:spPr bwMode="auto">
          <a:xfrm>
            <a:off x="1928794" y="285728"/>
            <a:ext cx="52229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</a:rPr>
              <a:t>八</a:t>
            </a:r>
            <a:r>
              <a:rPr lang="en-US" altLang="zh-CN" sz="3200" dirty="0" smtClean="0">
                <a:solidFill>
                  <a:schemeClr val="bg1"/>
                </a:solidFill>
              </a:rPr>
              <a:t>.</a:t>
            </a:r>
            <a:r>
              <a:rPr lang="zh-CN" altLang="en-US" sz="3200" dirty="0" smtClean="0">
                <a:solidFill>
                  <a:schemeClr val="bg1"/>
                </a:solidFill>
              </a:rPr>
              <a:t>增加切刀调整治具螺丝孔</a:t>
            </a:r>
            <a:endParaRPr lang="zh-CN" altLang="en-US" sz="3200" dirty="0" smtClean="0"/>
          </a:p>
        </p:txBody>
      </p:sp>
      <p:pic>
        <p:nvPicPr>
          <p:cNvPr id="34" name="Picture 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000108"/>
            <a:ext cx="3643313" cy="298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AutoShape 49"/>
          <p:cNvSpPr>
            <a:spLocks noChangeArrowheads="1"/>
          </p:cNvSpPr>
          <p:nvPr/>
        </p:nvSpPr>
        <p:spPr bwMode="blackWhite">
          <a:xfrm>
            <a:off x="5143504" y="4500570"/>
            <a:ext cx="2857520" cy="928694"/>
          </a:xfrm>
          <a:prstGeom prst="roundRect">
            <a:avLst>
              <a:gd name="adj" fmla="val 9106"/>
            </a:avLst>
          </a:prstGeom>
          <a:solidFill>
            <a:schemeClr val="tx2">
              <a:lumMod val="75000"/>
            </a:schemeClr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 wrap="none" lIns="91429" tIns="45715" rIns="91429" bIns="45715"/>
          <a:lstStyle/>
          <a:p>
            <a:pPr eaLnBrk="0" hangingPunct="0"/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</a:rPr>
              <a:t>以上治具为标准件</a:t>
            </a:r>
            <a:r>
              <a:rPr lang="en-US" altLang="zh-CN" b="1" dirty="0" smtClean="0">
                <a:solidFill>
                  <a:schemeClr val="bg1"/>
                </a:solidFill>
                <a:latin typeface="微软雅黑" pitchFamily="34" charset="-122"/>
              </a:rPr>
              <a:t>.</a:t>
            </a:r>
          </a:p>
          <a:p>
            <a:pPr eaLnBrk="0" hangingPunct="0"/>
            <a:r>
              <a:rPr lang="en-US" altLang="zh-CN" b="1" dirty="0" smtClean="0">
                <a:solidFill>
                  <a:schemeClr val="bg1"/>
                </a:solidFill>
                <a:latin typeface="微软雅黑" pitchFamily="34" charset="-122"/>
              </a:rPr>
              <a:t>36</a:t>
            </a:r>
            <a:r>
              <a:rPr lang="zh-CN" altLang="en-US" b="1" dirty="0">
                <a:solidFill>
                  <a:schemeClr val="bg1"/>
                </a:solidFill>
                <a:latin typeface="微软雅黑" pitchFamily="34" charset="-122"/>
              </a:rPr>
              <a:t>尺寸对应模仁上需</a:t>
            </a:r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</a:rPr>
              <a:t>设计</a:t>
            </a:r>
            <a:endParaRPr lang="en-US" altLang="zh-CN" b="1" dirty="0" smtClean="0">
              <a:solidFill>
                <a:schemeClr val="bg1"/>
              </a:solidFill>
              <a:latin typeface="微软雅黑" pitchFamily="34" charset="-122"/>
            </a:endParaRPr>
          </a:p>
          <a:p>
            <a:pPr eaLnBrk="0" hangingPunct="0"/>
            <a:r>
              <a:rPr lang="en-US" altLang="zh-CN" b="1" dirty="0" smtClean="0">
                <a:solidFill>
                  <a:schemeClr val="bg1"/>
                </a:solidFill>
                <a:latin typeface="微软雅黑" pitchFamily="34" charset="-122"/>
              </a:rPr>
              <a:t>M6</a:t>
            </a:r>
            <a:r>
              <a:rPr lang="zh-CN" altLang="en-US" b="1" dirty="0">
                <a:solidFill>
                  <a:schemeClr val="bg1"/>
                </a:solidFill>
                <a:latin typeface="微软雅黑" pitchFamily="34" charset="-122"/>
              </a:rPr>
              <a:t>螺丝孔</a:t>
            </a:r>
            <a:r>
              <a:rPr lang="zh-CN" altLang="en-US" b="1" dirty="0" smtClean="0">
                <a:solidFill>
                  <a:schemeClr val="bg1"/>
                </a:solidFill>
                <a:latin typeface="微软雅黑" pitchFamily="34" charset="-122"/>
              </a:rPr>
              <a:t>。</a:t>
            </a:r>
            <a:endParaRPr lang="en-US" altLang="zh-CN" b="1" dirty="0">
              <a:solidFill>
                <a:schemeClr val="bg1"/>
              </a:solidFill>
              <a:latin typeface="微软雅黑" pitchFamily="34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642910" y="1142984"/>
            <a:ext cx="3714776" cy="5000660"/>
          </a:xfrm>
          <a:prstGeom prst="roundRect">
            <a:avLst>
              <a:gd name="adj" fmla="val 4857"/>
            </a:avLst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676400" y="5214938"/>
            <a:ext cx="457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模</a:t>
            </a:r>
            <a:r>
              <a:rPr lang="zh-CN" altLang="en-US" b="1" dirty="0" smtClean="0">
                <a:solidFill>
                  <a:schemeClr val="bg1"/>
                </a:solidFill>
              </a:rPr>
              <a:t>内热切套图规范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86021" name="WordArt 5"/>
          <p:cNvSpPr>
            <a:spLocks noChangeArrowheads="1" noChangeShapeType="1" noTextEdit="1"/>
          </p:cNvSpPr>
          <p:nvPr/>
        </p:nvSpPr>
        <p:spPr bwMode="gray">
          <a:xfrm>
            <a:off x="1476375" y="4437063"/>
            <a:ext cx="5429250" cy="4000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zh-CN" altLang="en-US" sz="2800" b="1" kern="1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89803" dir="2700000" algn="ctr" rotWithShape="0">
                    <a:schemeClr val="tx2">
                      <a:alpha val="50000"/>
                    </a:schemeClr>
                  </a:outerShdw>
                </a:effectLst>
                <a:latin typeface="微软雅黑"/>
                <a:ea typeface="微软雅黑"/>
              </a:rPr>
              <a:t>烟台海得力克模具自动化有限公司</a:t>
            </a:r>
          </a:p>
        </p:txBody>
      </p:sp>
      <p:sp>
        <p:nvSpPr>
          <p:cNvPr id="12292" name="矩形 3"/>
          <p:cNvSpPr>
            <a:spLocks noChangeArrowheads="1"/>
          </p:cNvSpPr>
          <p:nvPr/>
        </p:nvSpPr>
        <p:spPr bwMode="auto">
          <a:xfrm>
            <a:off x="1500188" y="2000250"/>
            <a:ext cx="6000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600" dirty="0"/>
              <a:t>Thanks!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2643174" y="285728"/>
            <a:ext cx="34676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</a:rPr>
              <a:t>模内热切套图步骤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557824" y="1523416"/>
            <a:ext cx="2228226" cy="64294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一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确认产品信息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57824" y="3397650"/>
            <a:ext cx="2228226" cy="64294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二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确认浇口信息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561022" y="5289586"/>
            <a:ext cx="2225028" cy="642942"/>
          </a:xfrm>
          <a:prstGeom prst="roundRect">
            <a:avLst/>
          </a:prstGeom>
          <a:solidFill>
            <a:srgbClr val="0070C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三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定义切刀尺寸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3571868" y="5310486"/>
            <a:ext cx="2228226" cy="64294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四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 标准件选择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3571868" y="3411298"/>
            <a:ext cx="2228226" cy="64294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五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油路设计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3514078" y="1527470"/>
            <a:ext cx="2225028" cy="64294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六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浇口增加水路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6500826" y="1496120"/>
            <a:ext cx="2357454" cy="64294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七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增加触动开关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6500826" y="3397650"/>
            <a:ext cx="2357454" cy="64294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八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增加治具螺丝孔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3" name="直接连接符 22"/>
          <p:cNvCxnSpPr>
            <a:stCxn id="6" idx="2"/>
            <a:endCxn id="8" idx="0"/>
          </p:cNvCxnSpPr>
          <p:nvPr/>
        </p:nvCxnSpPr>
        <p:spPr>
          <a:xfrm rot="5400000">
            <a:off x="1056291" y="2782004"/>
            <a:ext cx="1231292" cy="1588"/>
          </a:xfrm>
          <a:prstGeom prst="line">
            <a:avLst/>
          </a:prstGeom>
          <a:ln w="38100">
            <a:solidFill>
              <a:srgbClr val="00206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rot="5400000">
            <a:off x="1014542" y="4659498"/>
            <a:ext cx="1285884" cy="1588"/>
          </a:xfrm>
          <a:prstGeom prst="line">
            <a:avLst/>
          </a:prstGeom>
          <a:ln w="38100">
            <a:solidFill>
              <a:srgbClr val="00206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rot="10800000">
            <a:off x="2786050" y="5616282"/>
            <a:ext cx="785818" cy="1588"/>
          </a:xfrm>
          <a:prstGeom prst="line">
            <a:avLst/>
          </a:prstGeom>
          <a:ln w="38100">
            <a:solidFill>
              <a:srgbClr val="002060"/>
            </a:solidFill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rot="5400000">
            <a:off x="4001290" y="4686794"/>
            <a:ext cx="1285884" cy="1588"/>
          </a:xfrm>
          <a:prstGeom prst="line">
            <a:avLst/>
          </a:prstGeom>
          <a:ln w="38100">
            <a:solidFill>
              <a:srgbClr val="002060"/>
            </a:solidFill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rot="5400000">
            <a:off x="4001290" y="2785264"/>
            <a:ext cx="1285884" cy="1588"/>
          </a:xfrm>
          <a:prstGeom prst="line">
            <a:avLst/>
          </a:prstGeom>
          <a:ln w="38100">
            <a:solidFill>
              <a:srgbClr val="002060"/>
            </a:solidFill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 rot="10800000">
            <a:off x="5715008" y="1830068"/>
            <a:ext cx="785818" cy="1588"/>
          </a:xfrm>
          <a:prstGeom prst="line">
            <a:avLst/>
          </a:prstGeom>
          <a:ln w="38100">
            <a:solidFill>
              <a:srgbClr val="002060"/>
            </a:solidFill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rot="5400000">
            <a:off x="7073124" y="2757968"/>
            <a:ext cx="1285884" cy="1588"/>
          </a:xfrm>
          <a:prstGeom prst="line">
            <a:avLst/>
          </a:prstGeom>
          <a:ln w="38100">
            <a:solidFill>
              <a:srgbClr val="00206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7"/>
          <p:cNvSpPr>
            <a:spLocks noChangeArrowheads="1"/>
          </p:cNvSpPr>
          <p:nvPr/>
        </p:nvSpPr>
        <p:spPr bwMode="auto">
          <a:xfrm>
            <a:off x="2786050" y="285728"/>
            <a:ext cx="31710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</a:rPr>
              <a:t>一</a:t>
            </a:r>
            <a:r>
              <a:rPr lang="en-US" altLang="zh-CN" sz="3200" dirty="0" smtClean="0">
                <a:solidFill>
                  <a:schemeClr val="bg1"/>
                </a:solidFill>
              </a:rPr>
              <a:t>.</a:t>
            </a:r>
            <a:r>
              <a:rPr lang="zh-CN" altLang="en-US" sz="3200" dirty="0" smtClean="0">
                <a:solidFill>
                  <a:schemeClr val="bg1"/>
                </a:solidFill>
              </a:rPr>
              <a:t>确认产品</a:t>
            </a:r>
            <a:r>
              <a:rPr lang="zh-CN" altLang="en-US" sz="3200" dirty="0">
                <a:solidFill>
                  <a:schemeClr val="bg1"/>
                </a:solidFill>
              </a:rPr>
              <a:t>信息</a:t>
            </a:r>
          </a:p>
        </p:txBody>
      </p:sp>
      <p:sp>
        <p:nvSpPr>
          <p:cNvPr id="6" name="矩形 5"/>
          <p:cNvSpPr/>
          <p:nvPr/>
        </p:nvSpPr>
        <p:spPr>
          <a:xfrm>
            <a:off x="6215063" y="1785938"/>
            <a:ext cx="2500312" cy="1928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dirty="0"/>
              <a:t>母模</a:t>
            </a:r>
          </a:p>
          <a:p>
            <a:pPr algn="ctr">
              <a:defRPr/>
            </a:pPr>
            <a:r>
              <a:rPr lang="zh-CN" altLang="en-US" dirty="0"/>
              <a:t>产品图</a:t>
            </a:r>
          </a:p>
        </p:txBody>
      </p:sp>
      <p:sp>
        <p:nvSpPr>
          <p:cNvPr id="7" name="矩形 6"/>
          <p:cNvSpPr/>
          <p:nvPr/>
        </p:nvSpPr>
        <p:spPr>
          <a:xfrm>
            <a:off x="3286125" y="1785938"/>
            <a:ext cx="2500313" cy="1928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dirty="0"/>
              <a:t>公模</a:t>
            </a:r>
          </a:p>
          <a:p>
            <a:pPr algn="ctr">
              <a:defRPr/>
            </a:pPr>
            <a:r>
              <a:rPr lang="zh-CN" altLang="en-US" dirty="0"/>
              <a:t>产品图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785786" y="1071546"/>
          <a:ext cx="2071702" cy="3214696"/>
        </p:xfrm>
        <a:graphic>
          <a:graphicData uri="http://schemas.openxmlformats.org/drawingml/2006/table">
            <a:tbl>
              <a:tblPr/>
              <a:tblGrid>
                <a:gridCol w="1146934"/>
                <a:gridCol w="924768"/>
              </a:tblGrid>
              <a:tr h="44443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品名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43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模号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43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塑胶材质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i="0" u="none" strike="noStrike" dirty="0">
                          <a:solidFill>
                            <a:srgbClr val="0000FF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43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 smtClean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流道形式</a:t>
                      </a:r>
                      <a:endParaRPr lang="zh-CN" altLang="en-US" sz="1800" b="1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1" i="0" u="none" strike="noStrike" dirty="0">
                        <a:solidFill>
                          <a:srgbClr val="0000FF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850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 smtClean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穴号</a:t>
                      </a:r>
                      <a:endParaRPr lang="zh-CN" altLang="en-US" sz="1800" b="1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1" i="0" u="none" strike="noStrike" dirty="0">
                        <a:solidFill>
                          <a:srgbClr val="0000FF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997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 smtClean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射嘴直径</a:t>
                      </a:r>
                      <a:endParaRPr lang="zh-CN" altLang="en-US" sz="1800" b="1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1" i="0" u="none" strike="noStrike" dirty="0">
                        <a:solidFill>
                          <a:srgbClr val="0000FF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850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 smtClean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后制程</a:t>
                      </a:r>
                      <a:endParaRPr lang="zh-CN" altLang="en-US" sz="1800" b="1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1" i="0" u="none" strike="noStrike" dirty="0">
                        <a:solidFill>
                          <a:srgbClr val="0000FF"/>
                        </a:solidFill>
                        <a:latin typeface="宋体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接连接符 12"/>
          <p:cNvCxnSpPr/>
          <p:nvPr/>
        </p:nvCxnSpPr>
        <p:spPr>
          <a:xfrm rot="5400000">
            <a:off x="1250950" y="2706688"/>
            <a:ext cx="3498850" cy="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rot="10800000">
            <a:off x="500063" y="4456113"/>
            <a:ext cx="2500312" cy="1587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圆角矩形 20"/>
          <p:cNvSpPr/>
          <p:nvPr/>
        </p:nvSpPr>
        <p:spPr>
          <a:xfrm>
            <a:off x="5357813" y="1143000"/>
            <a:ext cx="1428750" cy="428625"/>
          </a:xfrm>
          <a:prstGeom prst="roundRect">
            <a:avLst/>
          </a:prstGeom>
          <a:solidFill>
            <a:srgbClr val="00B0F0"/>
          </a:solidFill>
          <a:ln w="6350">
            <a:solidFill>
              <a:srgbClr val="1301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b="1" dirty="0">
                <a:latin typeface="Arial" pitchFamily="34" charset="0"/>
                <a:cs typeface="Arial" pitchFamily="34" charset="0"/>
              </a:rPr>
              <a:t>产品外观</a:t>
            </a:r>
          </a:p>
        </p:txBody>
      </p:sp>
      <p:grpSp>
        <p:nvGrpSpPr>
          <p:cNvPr id="6178" name="组合 29"/>
          <p:cNvGrpSpPr>
            <a:grpSpLocks/>
          </p:cNvGrpSpPr>
          <p:nvPr/>
        </p:nvGrpSpPr>
        <p:grpSpPr bwMode="auto">
          <a:xfrm>
            <a:off x="744538" y="4714875"/>
            <a:ext cx="2214562" cy="1500188"/>
            <a:chOff x="785786" y="4714884"/>
            <a:chExt cx="2214578" cy="1500198"/>
          </a:xfrm>
        </p:grpSpPr>
        <p:sp>
          <p:nvSpPr>
            <p:cNvPr id="23" name="矩形 22"/>
            <p:cNvSpPr/>
            <p:nvPr/>
          </p:nvSpPr>
          <p:spPr>
            <a:xfrm>
              <a:off x="785786" y="4714884"/>
              <a:ext cx="2214578" cy="1500198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928662" y="4857760"/>
              <a:ext cx="785818" cy="285752"/>
            </a:xfrm>
            <a:prstGeom prst="rect">
              <a:avLst/>
            </a:prstGeom>
            <a:solidFill>
              <a:srgbClr val="13B606"/>
            </a:solidFill>
            <a:ln>
              <a:solidFill>
                <a:srgbClr val="13B60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6182" name="TextBox 24"/>
            <p:cNvSpPr txBox="1">
              <a:spLocks noChangeArrowheads="1"/>
            </p:cNvSpPr>
            <p:nvPr/>
          </p:nvSpPr>
          <p:spPr bwMode="auto">
            <a:xfrm>
              <a:off x="2030726" y="4813618"/>
              <a:ext cx="6463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/>
                <a:t>镜面</a:t>
              </a:r>
            </a:p>
          </p:txBody>
        </p:sp>
        <p:sp>
          <p:nvSpPr>
            <p:cNvPr id="27" name="矩形 26"/>
            <p:cNvSpPr/>
            <p:nvPr/>
          </p:nvSpPr>
          <p:spPr>
            <a:xfrm>
              <a:off x="928662" y="5316551"/>
              <a:ext cx="785818" cy="28575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6184" name="TextBox 27"/>
            <p:cNvSpPr txBox="1">
              <a:spLocks noChangeArrowheads="1"/>
            </p:cNvSpPr>
            <p:nvPr/>
          </p:nvSpPr>
          <p:spPr bwMode="auto">
            <a:xfrm>
              <a:off x="1989782" y="5272740"/>
              <a:ext cx="87716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/>
                <a:t>咬花面</a:t>
              </a:r>
            </a:p>
          </p:txBody>
        </p:sp>
      </p:grpSp>
      <p:sp>
        <p:nvSpPr>
          <p:cNvPr id="29" name="矩形 28"/>
          <p:cNvSpPr/>
          <p:nvPr/>
        </p:nvSpPr>
        <p:spPr>
          <a:xfrm>
            <a:off x="3300413" y="4000500"/>
            <a:ext cx="5357812" cy="2214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dirty="0" smtClean="0"/>
              <a:t>细节图片</a:t>
            </a:r>
            <a:r>
              <a:rPr lang="en-US" altLang="zh-CN" dirty="0" smtClean="0"/>
              <a:t>—</a:t>
            </a:r>
            <a:r>
              <a:rPr lang="zh-CN" altLang="en-US" dirty="0" smtClean="0"/>
              <a:t>重点浇口位置外观图片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714876" y="3286124"/>
            <a:ext cx="4071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示例</a:t>
            </a:r>
            <a:endParaRPr lang="zh-CN" altLang="en-US" sz="8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7"/>
          <p:cNvSpPr>
            <a:spLocks noChangeArrowheads="1"/>
          </p:cNvSpPr>
          <p:nvPr/>
        </p:nvSpPr>
        <p:spPr bwMode="auto">
          <a:xfrm>
            <a:off x="3071802" y="285728"/>
            <a:ext cx="31710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</a:rPr>
              <a:t>二</a:t>
            </a:r>
            <a:r>
              <a:rPr lang="en-US" altLang="zh-CN" sz="3200" dirty="0" smtClean="0">
                <a:solidFill>
                  <a:schemeClr val="bg1"/>
                </a:solidFill>
              </a:rPr>
              <a:t>.</a:t>
            </a:r>
            <a:r>
              <a:rPr lang="zh-CN" altLang="en-US" sz="3200" dirty="0" smtClean="0">
                <a:solidFill>
                  <a:schemeClr val="bg1"/>
                </a:solidFill>
              </a:rPr>
              <a:t>确认浇口信息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7171" name="TextBox 11"/>
          <p:cNvSpPr txBox="1">
            <a:spLocks noChangeArrowheads="1"/>
          </p:cNvSpPr>
          <p:nvPr/>
        </p:nvSpPr>
        <p:spPr bwMode="auto">
          <a:xfrm>
            <a:off x="785813" y="2961678"/>
            <a:ext cx="54292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kumimoji="1" lang="zh-CN" altLang="en-US" sz="1600" dirty="0">
                <a:solidFill>
                  <a:srgbClr val="FF0000"/>
                </a:solidFill>
                <a:ea typeface="宋体" pitchFamily="2" charset="-122"/>
                <a:cs typeface="Arial" charset="0"/>
              </a:rPr>
              <a:t>三个浇口时序进浇，</a:t>
            </a:r>
            <a:endParaRPr kumimoji="1" lang="en-US" altLang="zh-CN" sz="1600" dirty="0">
              <a:solidFill>
                <a:srgbClr val="FF0000"/>
              </a:solidFill>
              <a:ea typeface="宋体" pitchFamily="2" charset="-122"/>
              <a:cs typeface="Arial" charset="0"/>
            </a:endParaRPr>
          </a:p>
          <a:p>
            <a:r>
              <a:rPr kumimoji="1" lang="zh-CN" altLang="en-US" sz="1600" dirty="0">
                <a:solidFill>
                  <a:srgbClr val="FF0000"/>
                </a:solidFill>
                <a:ea typeface="宋体" pitchFamily="2" charset="-122"/>
                <a:cs typeface="Arial" charset="0"/>
              </a:rPr>
              <a:t>电镀件，模内切边上两个浇口，留中间浇口做电镀架</a:t>
            </a:r>
            <a:r>
              <a:rPr kumimoji="1" lang="en-US" altLang="zh-CN" sz="1600" dirty="0">
                <a:solidFill>
                  <a:srgbClr val="FF0000"/>
                </a:solidFill>
                <a:ea typeface="宋体" pitchFamily="2" charset="-122"/>
                <a:cs typeface="Arial" charset="0"/>
              </a:rPr>
              <a:t>.</a:t>
            </a:r>
            <a:endParaRPr kumimoji="1" lang="zh-CN" altLang="en-US" sz="1600" dirty="0">
              <a:solidFill>
                <a:srgbClr val="FF0000"/>
              </a:solidFill>
              <a:ea typeface="宋体" pitchFamily="2" charset="-122"/>
              <a:cs typeface="Arial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318864"/>
            <a:ext cx="18526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3" name="组合 46"/>
          <p:cNvGrpSpPr>
            <a:grpSpLocks/>
          </p:cNvGrpSpPr>
          <p:nvPr/>
        </p:nvGrpSpPr>
        <p:grpSpPr bwMode="auto">
          <a:xfrm>
            <a:off x="4000500" y="4523778"/>
            <a:ext cx="4648200" cy="1081088"/>
            <a:chOff x="3214678" y="1928802"/>
            <a:chExt cx="4648597" cy="1080774"/>
          </a:xfrm>
        </p:grpSpPr>
        <p:pic>
          <p:nvPicPr>
            <p:cNvPr id="7217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14678" y="1928802"/>
              <a:ext cx="4648597" cy="541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4" name="直接箭头连接符 23"/>
            <p:cNvCxnSpPr/>
            <p:nvPr/>
          </p:nvCxnSpPr>
          <p:spPr>
            <a:xfrm flipV="1">
              <a:off x="4367301" y="2330323"/>
              <a:ext cx="0" cy="320582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/>
            <p:nvPr/>
          </p:nvCxnSpPr>
          <p:spPr>
            <a:xfrm flipV="1">
              <a:off x="5446894" y="2338258"/>
              <a:ext cx="0" cy="322169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接箭头连接符 25"/>
            <p:cNvCxnSpPr/>
            <p:nvPr/>
          </p:nvCxnSpPr>
          <p:spPr>
            <a:xfrm flipV="1">
              <a:off x="6455043" y="2309691"/>
              <a:ext cx="0" cy="322169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21" name="TextBox 26"/>
            <p:cNvSpPr txBox="1">
              <a:spLocks noChangeArrowheads="1"/>
            </p:cNvSpPr>
            <p:nvPr/>
          </p:nvSpPr>
          <p:spPr bwMode="auto">
            <a:xfrm>
              <a:off x="4109580" y="2668841"/>
              <a:ext cx="833290" cy="340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r>
                <a:rPr kumimoji="1" lang="zh-CN" altLang="en-US" sz="1600">
                  <a:latin typeface="宋体" pitchFamily="2" charset="-122"/>
                  <a:ea typeface="宋体" pitchFamily="2" charset="-122"/>
                </a:rPr>
                <a:t>浇口</a:t>
              </a:r>
              <a:r>
                <a:rPr kumimoji="1" lang="en-US" altLang="zh-CN" sz="1600">
                  <a:latin typeface="宋体" pitchFamily="2" charset="-122"/>
                  <a:ea typeface="宋体" pitchFamily="2" charset="-122"/>
                </a:rPr>
                <a:t>1</a:t>
              </a:r>
              <a:endParaRPr kumimoji="1" lang="zh-CN" altLang="en-US" sz="1600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7222" name="TextBox 27"/>
            <p:cNvSpPr txBox="1">
              <a:spLocks noChangeArrowheads="1"/>
            </p:cNvSpPr>
            <p:nvPr/>
          </p:nvSpPr>
          <p:spPr bwMode="auto">
            <a:xfrm>
              <a:off x="5230902" y="2644072"/>
              <a:ext cx="833290" cy="340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r>
                <a:rPr kumimoji="1" lang="zh-CN" altLang="en-US" sz="1600">
                  <a:latin typeface="宋体" pitchFamily="2" charset="-122"/>
                  <a:ea typeface="宋体" pitchFamily="2" charset="-122"/>
                </a:rPr>
                <a:t>浇口</a:t>
              </a:r>
              <a:r>
                <a:rPr kumimoji="1" lang="en-US" altLang="zh-CN" sz="1600">
                  <a:latin typeface="宋体" pitchFamily="2" charset="-122"/>
                  <a:ea typeface="宋体" pitchFamily="2" charset="-122"/>
                </a:rPr>
                <a:t>2</a:t>
              </a:r>
              <a:endParaRPr kumimoji="1" lang="zh-CN" altLang="en-US" sz="1600">
                <a:latin typeface="宋体" pitchFamily="2" charset="-122"/>
                <a:ea typeface="宋体" pitchFamily="2" charset="-122"/>
              </a:endParaRPr>
            </a:p>
          </p:txBody>
        </p:sp>
        <p:sp>
          <p:nvSpPr>
            <p:cNvPr id="7223" name="TextBox 28"/>
            <p:cNvSpPr txBox="1">
              <a:spLocks noChangeArrowheads="1"/>
            </p:cNvSpPr>
            <p:nvPr/>
          </p:nvSpPr>
          <p:spPr bwMode="auto">
            <a:xfrm>
              <a:off x="6167006" y="2668841"/>
              <a:ext cx="833290" cy="340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r>
                <a:rPr kumimoji="1" lang="zh-CN" altLang="en-US" sz="1600">
                  <a:latin typeface="宋体" pitchFamily="2" charset="-122"/>
                  <a:ea typeface="宋体" pitchFamily="2" charset="-122"/>
                </a:rPr>
                <a:t>浇口</a:t>
              </a:r>
              <a:r>
                <a:rPr kumimoji="1" lang="en-US" altLang="zh-CN" sz="1600">
                  <a:latin typeface="宋体" pitchFamily="2" charset="-122"/>
                  <a:ea typeface="宋体" pitchFamily="2" charset="-122"/>
                </a:rPr>
                <a:t>3</a:t>
              </a:r>
              <a:endParaRPr kumimoji="1" lang="zh-CN" altLang="en-US" sz="1600">
                <a:latin typeface="宋体" pitchFamily="2" charset="-122"/>
                <a:ea typeface="宋体" pitchFamily="2" charset="-122"/>
              </a:endParaRPr>
            </a:p>
          </p:txBody>
        </p:sp>
      </p:grpSp>
      <p:sp>
        <p:nvSpPr>
          <p:cNvPr id="7174" name="TextBox 29"/>
          <p:cNvSpPr txBox="1">
            <a:spLocks noChangeArrowheads="1"/>
          </p:cNvSpPr>
          <p:nvPr/>
        </p:nvSpPr>
        <p:spPr bwMode="auto">
          <a:xfrm>
            <a:off x="4929188" y="5835053"/>
            <a:ext cx="27051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kumimoji="1" lang="zh-CN" altLang="en-US" sz="1600">
                <a:latin typeface="宋体" pitchFamily="2" charset="-122"/>
                <a:ea typeface="宋体" pitchFamily="2" charset="-122"/>
              </a:rPr>
              <a:t>边门浇口尺寸：</a:t>
            </a:r>
            <a:r>
              <a:rPr kumimoji="1" lang="en-US" altLang="zh-CN" sz="1600">
                <a:latin typeface="宋体" pitchFamily="2" charset="-122"/>
                <a:ea typeface="宋体" pitchFamily="2" charset="-122"/>
              </a:rPr>
              <a:t>10*1.5mm</a:t>
            </a:r>
            <a:endParaRPr kumimoji="1" lang="zh-CN" altLang="en-US" sz="1600">
              <a:latin typeface="宋体" pitchFamily="2" charset="-122"/>
              <a:ea typeface="宋体" pitchFamily="2" charset="-122"/>
            </a:endParaRPr>
          </a:p>
        </p:txBody>
      </p:sp>
      <p:grpSp>
        <p:nvGrpSpPr>
          <p:cNvPr id="7175" name="组合 50"/>
          <p:cNvGrpSpPr>
            <a:grpSpLocks/>
          </p:cNvGrpSpPr>
          <p:nvPr/>
        </p:nvGrpSpPr>
        <p:grpSpPr bwMode="auto">
          <a:xfrm>
            <a:off x="1143000" y="3676053"/>
            <a:ext cx="2428875" cy="2555875"/>
            <a:chOff x="1142976" y="3643314"/>
            <a:chExt cx="2428892" cy="2555313"/>
          </a:xfrm>
        </p:grpSpPr>
        <p:grpSp>
          <p:nvGrpSpPr>
            <p:cNvPr id="7201" name="组合 49"/>
            <p:cNvGrpSpPr>
              <a:grpSpLocks/>
            </p:cNvGrpSpPr>
            <p:nvPr/>
          </p:nvGrpSpPr>
          <p:grpSpPr bwMode="auto">
            <a:xfrm>
              <a:off x="1142976" y="3643314"/>
              <a:ext cx="2143140" cy="2535385"/>
              <a:chOff x="1000100" y="3536821"/>
              <a:chExt cx="2334444" cy="2546127"/>
            </a:xfrm>
          </p:grpSpPr>
          <p:pic>
            <p:nvPicPr>
              <p:cNvPr id="7203" name="Picture 2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079572" y="4010957"/>
                <a:ext cx="2254972" cy="20719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cxnSp>
            <p:nvCxnSpPr>
              <p:cNvPr id="33" name="直接连接符 32"/>
              <p:cNvCxnSpPr/>
              <p:nvPr/>
            </p:nvCxnSpPr>
            <p:spPr>
              <a:xfrm flipV="1">
                <a:off x="1352860" y="5339494"/>
                <a:ext cx="0" cy="270959"/>
              </a:xfrm>
              <a:prstGeom prst="line">
                <a:avLst/>
              </a:prstGeom>
              <a:ln w="19050">
                <a:solidFill>
                  <a:srgbClr val="3333FF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>
                <a:off x="1352860" y="4840611"/>
                <a:ext cx="0" cy="283710"/>
              </a:xfrm>
              <a:prstGeom prst="line">
                <a:avLst/>
              </a:prstGeom>
              <a:ln w="19050">
                <a:solidFill>
                  <a:srgbClr val="3333FF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06" name="TextBox 34"/>
              <p:cNvSpPr txBox="1">
                <a:spLocks noChangeArrowheads="1"/>
              </p:cNvSpPr>
              <p:nvPr/>
            </p:nvSpPr>
            <p:spPr bwMode="auto">
              <a:xfrm>
                <a:off x="1000100" y="5596520"/>
                <a:ext cx="701675" cy="340735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noFill/>
                <a:miter lim="800000"/>
                <a:headEnd/>
                <a:tailEnd type="none" w="med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r>
                  <a:rPr lang="en-US" altLang="zh-CN" sz="1600">
                    <a:latin typeface="宋体" pitchFamily="2" charset="-122"/>
                    <a:ea typeface="宋体" pitchFamily="2" charset="-122"/>
                  </a:rPr>
                  <a:t>1.5mm</a:t>
                </a:r>
              </a:p>
            </p:txBody>
          </p:sp>
          <p:cxnSp>
            <p:nvCxnSpPr>
              <p:cNvPr id="7207" name="直接连接符 35"/>
              <p:cNvCxnSpPr>
                <a:cxnSpLocks noChangeShapeType="1"/>
              </p:cNvCxnSpPr>
              <p:nvPr/>
            </p:nvCxnSpPr>
            <p:spPr bwMode="auto">
              <a:xfrm flipH="1">
                <a:off x="1201713" y="5326645"/>
                <a:ext cx="254000" cy="0"/>
              </a:xfrm>
              <a:prstGeom prst="line">
                <a:avLst/>
              </a:prstGeom>
              <a:noFill/>
              <a:ln w="12700" algn="ctr">
                <a:solidFill>
                  <a:srgbClr val="3333FF"/>
                </a:solidFill>
                <a:round/>
                <a:headEnd/>
                <a:tailEnd type="none" w="sm" len="lg"/>
              </a:ln>
            </p:spPr>
          </p:cxnSp>
          <p:cxnSp>
            <p:nvCxnSpPr>
              <p:cNvPr id="7208" name="直接连接符 36"/>
              <p:cNvCxnSpPr>
                <a:cxnSpLocks noChangeShapeType="1"/>
              </p:cNvCxnSpPr>
              <p:nvPr/>
            </p:nvCxnSpPr>
            <p:spPr bwMode="auto">
              <a:xfrm flipH="1">
                <a:off x="1200125" y="5142495"/>
                <a:ext cx="254000" cy="0"/>
              </a:xfrm>
              <a:prstGeom prst="line">
                <a:avLst/>
              </a:prstGeom>
              <a:noFill/>
              <a:ln w="12700" algn="ctr">
                <a:solidFill>
                  <a:srgbClr val="3333FF"/>
                </a:solidFill>
                <a:round/>
                <a:headEnd/>
                <a:tailEnd type="none" w="sm" len="lg"/>
              </a:ln>
            </p:spPr>
          </p:cxnSp>
          <p:cxnSp>
            <p:nvCxnSpPr>
              <p:cNvPr id="7209" name="直接箭头连接符 23"/>
              <p:cNvCxnSpPr>
                <a:cxnSpLocks noChangeShapeType="1"/>
              </p:cNvCxnSpPr>
              <p:nvPr/>
            </p:nvCxnSpPr>
            <p:spPr bwMode="auto">
              <a:xfrm flipV="1">
                <a:off x="1305570" y="4107968"/>
                <a:ext cx="721740" cy="689470"/>
              </a:xfrm>
              <a:prstGeom prst="straightConnector1">
                <a:avLst/>
              </a:prstGeom>
              <a:noFill/>
              <a:ln w="19050" algn="ctr">
                <a:solidFill>
                  <a:srgbClr val="0000FF"/>
                </a:solidFill>
                <a:round/>
                <a:headEnd type="triangle" w="sm" len="lg"/>
                <a:tailEnd type="triangle" w="sm" len="lg"/>
              </a:ln>
            </p:spPr>
          </p:cxnSp>
          <p:sp>
            <p:nvSpPr>
              <p:cNvPr id="7210" name="Text Box 11"/>
              <p:cNvSpPr txBox="1">
                <a:spLocks noChangeArrowheads="1"/>
              </p:cNvSpPr>
              <p:nvPr/>
            </p:nvSpPr>
            <p:spPr bwMode="auto">
              <a:xfrm>
                <a:off x="1163462" y="4046715"/>
                <a:ext cx="715963" cy="340735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r>
                  <a:rPr lang="en-US" altLang="zh-CN" sz="1600">
                    <a:latin typeface="宋体" pitchFamily="2" charset="-122"/>
                  </a:rPr>
                  <a:t>10mm</a:t>
                </a:r>
              </a:p>
            </p:txBody>
          </p:sp>
          <p:sp>
            <p:nvSpPr>
              <p:cNvPr id="7211" name="Line 61"/>
              <p:cNvSpPr>
                <a:spLocks noChangeShapeType="1"/>
              </p:cNvSpPr>
              <p:nvPr/>
            </p:nvSpPr>
            <p:spPr bwMode="auto">
              <a:xfrm>
                <a:off x="1192064" y="4590443"/>
                <a:ext cx="288925" cy="503238"/>
              </a:xfrm>
              <a:prstGeom prst="line">
                <a:avLst/>
              </a:prstGeom>
              <a:noFill/>
              <a:ln w="12700">
                <a:solidFill>
                  <a:srgbClr val="3333FF"/>
                </a:solidFill>
                <a:round/>
                <a:headEnd/>
                <a:tailEnd type="none" w="sm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12" name="Line 62"/>
              <p:cNvSpPr>
                <a:spLocks noChangeShapeType="1"/>
              </p:cNvSpPr>
              <p:nvPr/>
            </p:nvSpPr>
            <p:spPr bwMode="auto">
              <a:xfrm>
                <a:off x="1946250" y="3965464"/>
                <a:ext cx="288925" cy="503238"/>
              </a:xfrm>
              <a:prstGeom prst="line">
                <a:avLst/>
              </a:prstGeom>
              <a:noFill/>
              <a:ln w="12700">
                <a:solidFill>
                  <a:srgbClr val="3333FF"/>
                </a:solidFill>
                <a:round/>
                <a:headEnd/>
                <a:tailEnd type="none" w="sm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cxnSp>
            <p:nvCxnSpPr>
              <p:cNvPr id="42" name="直接连接符 41"/>
              <p:cNvCxnSpPr/>
              <p:nvPr/>
            </p:nvCxnSpPr>
            <p:spPr>
              <a:xfrm flipV="1">
                <a:off x="2514895" y="4211031"/>
                <a:ext cx="0" cy="272552"/>
              </a:xfrm>
              <a:prstGeom prst="line">
                <a:avLst/>
              </a:prstGeom>
              <a:ln w="19050">
                <a:solidFill>
                  <a:srgbClr val="3333FF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接连接符 42"/>
              <p:cNvCxnSpPr/>
              <p:nvPr/>
            </p:nvCxnSpPr>
            <p:spPr>
              <a:xfrm>
                <a:off x="2509708" y="3788653"/>
                <a:ext cx="0" cy="285304"/>
              </a:xfrm>
              <a:prstGeom prst="line">
                <a:avLst/>
              </a:prstGeom>
              <a:ln w="19050">
                <a:solidFill>
                  <a:srgbClr val="3333FF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15" name="TextBox 43"/>
              <p:cNvSpPr txBox="1">
                <a:spLocks noChangeArrowheads="1"/>
              </p:cNvSpPr>
              <p:nvPr/>
            </p:nvSpPr>
            <p:spPr bwMode="auto">
              <a:xfrm>
                <a:off x="2212305" y="3536821"/>
                <a:ext cx="701675" cy="340735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noFill/>
                <a:miter lim="800000"/>
                <a:headEnd/>
                <a:tailEnd type="none" w="med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r>
                  <a:rPr lang="en-US" altLang="zh-CN" sz="1600">
                    <a:latin typeface="宋体" pitchFamily="2" charset="-122"/>
                    <a:ea typeface="宋体" pitchFamily="2" charset="-122"/>
                  </a:rPr>
                  <a:t>1mm</a:t>
                </a:r>
              </a:p>
            </p:txBody>
          </p:sp>
          <p:sp>
            <p:nvSpPr>
              <p:cNvPr id="7216" name="Line 62"/>
              <p:cNvSpPr>
                <a:spLocks noChangeShapeType="1"/>
              </p:cNvSpPr>
              <p:nvPr/>
            </p:nvSpPr>
            <p:spPr bwMode="auto">
              <a:xfrm flipH="1">
                <a:off x="2233910" y="4115086"/>
                <a:ext cx="379214" cy="334566"/>
              </a:xfrm>
              <a:prstGeom prst="line">
                <a:avLst/>
              </a:prstGeom>
              <a:noFill/>
              <a:ln w="12700">
                <a:solidFill>
                  <a:srgbClr val="3333FF"/>
                </a:solidFill>
                <a:round/>
                <a:headEnd/>
                <a:tailEnd type="none" w="sm" len="lg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202" name="TextBox 31"/>
            <p:cNvSpPr txBox="1">
              <a:spLocks noChangeArrowheads="1"/>
            </p:cNvSpPr>
            <p:nvPr/>
          </p:nvSpPr>
          <p:spPr bwMode="auto">
            <a:xfrm>
              <a:off x="2738578" y="5857892"/>
              <a:ext cx="833290" cy="340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r>
                <a:rPr kumimoji="1" lang="zh-CN" altLang="en-US" sz="1600">
                  <a:latin typeface="宋体" pitchFamily="2" charset="-122"/>
                  <a:ea typeface="宋体" pitchFamily="2" charset="-122"/>
                </a:rPr>
                <a:t>浇口</a:t>
              </a:r>
            </a:p>
          </p:txBody>
        </p:sp>
      </p:grpSp>
      <p:graphicFrame>
        <p:nvGraphicFramePr>
          <p:cNvPr id="35" name="表格 34"/>
          <p:cNvGraphicFramePr>
            <a:graphicFrameLocks noGrp="1"/>
          </p:cNvGraphicFramePr>
          <p:nvPr/>
        </p:nvGraphicFramePr>
        <p:xfrm>
          <a:off x="714348" y="1071546"/>
          <a:ext cx="8001054" cy="1643074"/>
        </p:xfrm>
        <a:graphic>
          <a:graphicData uri="http://schemas.openxmlformats.org/drawingml/2006/table">
            <a:tbl>
              <a:tblPr/>
              <a:tblGrid>
                <a:gridCol w="767399"/>
                <a:gridCol w="1304303"/>
                <a:gridCol w="1428760"/>
                <a:gridCol w="1571636"/>
                <a:gridCol w="933323"/>
                <a:gridCol w="906964"/>
                <a:gridCol w="1088669"/>
              </a:tblGrid>
              <a:tr h="2582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 smtClean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序号</a:t>
                      </a:r>
                      <a:endParaRPr lang="zh-CN" altLang="en-US" sz="1600" b="1" i="0" u="none" strike="noStrike" dirty="0">
                        <a:solidFill>
                          <a:srgbClr val="04071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浇口形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式</a:t>
                      </a:r>
                      <a:endParaRPr lang="zh-CN" altLang="en-US" sz="1600" b="1" i="0" u="none" strike="noStrike" dirty="0">
                        <a:solidFill>
                          <a:srgbClr val="04071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 smtClean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浇口外观等级</a:t>
                      </a:r>
                      <a:endParaRPr lang="zh-CN" altLang="en-US" sz="1600" b="1" i="0" u="none" strike="noStrike" dirty="0">
                        <a:solidFill>
                          <a:srgbClr val="04071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i="0" u="none" strike="noStrike" dirty="0" smtClean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浇口处装配要求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 smtClean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浇口数量</a:t>
                      </a:r>
                      <a:endParaRPr lang="zh-CN" altLang="en-US" sz="1600" b="1" i="0" u="none" strike="noStrike" dirty="0">
                        <a:solidFill>
                          <a:srgbClr val="04071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浇口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尺寸</a:t>
                      </a:r>
                      <a:endParaRPr lang="en-US" sz="1600" b="1" i="0" u="none" strike="noStrike" dirty="0">
                        <a:solidFill>
                          <a:srgbClr val="04071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28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长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宽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173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53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24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6021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" name="矩形 31"/>
          <p:cNvSpPr/>
          <p:nvPr/>
        </p:nvSpPr>
        <p:spPr>
          <a:xfrm>
            <a:off x="642910" y="2786058"/>
            <a:ext cx="8072494" cy="35004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3643306" y="3714752"/>
            <a:ext cx="4071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示例</a:t>
            </a:r>
            <a:endParaRPr lang="zh-CN" altLang="en-US" sz="8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7"/>
          <p:cNvSpPr>
            <a:spLocks noChangeArrowheads="1"/>
          </p:cNvSpPr>
          <p:nvPr/>
        </p:nvSpPr>
        <p:spPr bwMode="auto">
          <a:xfrm>
            <a:off x="2571736" y="285728"/>
            <a:ext cx="39917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</a:rPr>
              <a:t>三</a:t>
            </a:r>
            <a:r>
              <a:rPr lang="en-US" altLang="zh-CN" sz="3200" dirty="0" smtClean="0">
                <a:solidFill>
                  <a:schemeClr val="bg1"/>
                </a:solidFill>
              </a:rPr>
              <a:t>.</a:t>
            </a:r>
            <a:r>
              <a:rPr lang="zh-CN" altLang="en-US" sz="3200" dirty="0" smtClean="0">
                <a:solidFill>
                  <a:schemeClr val="bg1"/>
                </a:solidFill>
              </a:rPr>
              <a:t>切刀相关尺寸定义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28596" y="1214422"/>
          <a:ext cx="8358247" cy="4955072"/>
        </p:xfrm>
        <a:graphic>
          <a:graphicData uri="http://schemas.openxmlformats.org/drawingml/2006/table">
            <a:tbl>
              <a:tblPr/>
              <a:tblGrid>
                <a:gridCol w="810481"/>
                <a:gridCol w="1178878"/>
                <a:gridCol w="1013098"/>
                <a:gridCol w="815086"/>
                <a:gridCol w="978382"/>
                <a:gridCol w="791168"/>
                <a:gridCol w="791168"/>
                <a:gridCol w="921001"/>
                <a:gridCol w="1058985"/>
              </a:tblGrid>
              <a:tr h="39626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评估后浇</a:t>
                      </a:r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口</a:t>
                      </a:r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信息 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切刀尺寸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885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浇口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归类</a:t>
                      </a:r>
                      <a:endParaRPr lang="zh-CN" altLang="en-US" sz="1600" b="1" i="0" u="none" strike="noStrike" dirty="0">
                        <a:solidFill>
                          <a:srgbClr val="04071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浇口形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式</a:t>
                      </a:r>
                      <a:endParaRPr lang="zh-CN" altLang="en-US" sz="1600" b="1" i="0" u="none" strike="noStrike" dirty="0">
                        <a:solidFill>
                          <a:srgbClr val="04071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浇口数量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浇口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尺寸</a:t>
                      </a:r>
                      <a:endParaRPr lang="en-US" sz="1600" b="1" i="0" u="none" strike="noStrike" dirty="0">
                        <a:solidFill>
                          <a:srgbClr val="04071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 smtClean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切刀排布位置</a:t>
                      </a:r>
                      <a:endParaRPr lang="zh-CN" altLang="en-US" sz="1600" b="1" i="0" u="none" strike="noStrike" dirty="0">
                        <a:solidFill>
                          <a:srgbClr val="04071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 smtClean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切刀宽度</a:t>
                      </a:r>
                      <a:endParaRPr lang="zh-CN" altLang="en-US" sz="1600" b="1" i="0" u="none" strike="noStrike" dirty="0">
                        <a:solidFill>
                          <a:srgbClr val="04071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切刀厚度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切刀行程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</a:tr>
              <a:tr h="46758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长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40710"/>
                          </a:solidFill>
                          <a:latin typeface="Arial" pitchFamily="34" charset="0"/>
                          <a:cs typeface="Arial" pitchFamily="34" charset="0"/>
                        </a:rPr>
                        <a:t>宽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60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597" marR="6597" marT="65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6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597" marR="6597" marT="65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3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597" marR="6597" marT="65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60212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60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添加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行新增浇口归类</a:t>
                      </a:r>
                    </a:p>
                  </a:txBody>
                  <a:tcPr marL="6597" marR="6597" marT="65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3079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需热切浇口数量总计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：</a:t>
                      </a:r>
                      <a:endParaRPr lang="en-US" altLang="zh-CN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265333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en-US" altLang="zh-CN" sz="16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  <a:p>
                      <a:pPr algn="l" fontAlgn="ctr"/>
                      <a:r>
                        <a:rPr lang="en-US" altLang="zh-CN" sz="16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几种不同浇口需单独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列出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浇口形式包含：边进浇、搭接进浇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、潜伏进浇等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</a:p>
                    <a:p>
                      <a:pPr algn="l" fontAlgn="ctr"/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3.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输入浇口信息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数据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黄色部分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，根据浇口信息定义出切刀宽度、厚度</a:t>
                      </a:r>
                      <a:endParaRPr lang="en-US" altLang="zh-CN" sz="1600" b="1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ctr"/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及行程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蓝色部分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);</a:t>
                      </a:r>
                    </a:p>
                    <a:p>
                      <a:pPr algn="l" fontAlgn="ctr"/>
                      <a:r>
                        <a:rPr lang="en-US" altLang="zh-CN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4.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切刀细节部分设计请参考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《</a:t>
                      </a:r>
                      <a:r>
                        <a:rPr lang="zh-CN" altLang="en-US" sz="1600" b="1" i="0" u="none" strike="noStrike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模内热切切刀设计规范</a:t>
                      </a:r>
                      <a:r>
                        <a:rPr lang="en-US" altLang="zh-CN" sz="1600" b="1" i="0" u="none" strike="noStrike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》.</a:t>
                      </a:r>
                    </a:p>
                    <a:p>
                      <a:pPr algn="l" fontAlgn="ctr"/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7" marR="6597" marT="65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7"/>
          <p:cNvSpPr>
            <a:spLocks noChangeArrowheads="1"/>
          </p:cNvSpPr>
          <p:nvPr/>
        </p:nvSpPr>
        <p:spPr bwMode="auto">
          <a:xfrm>
            <a:off x="1500166" y="285728"/>
            <a:ext cx="48125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</a:rPr>
              <a:t>四</a:t>
            </a:r>
            <a:r>
              <a:rPr lang="en-US" altLang="zh-CN" sz="3200" dirty="0" smtClean="0">
                <a:solidFill>
                  <a:schemeClr val="bg1"/>
                </a:solidFill>
              </a:rPr>
              <a:t>.</a:t>
            </a:r>
            <a:r>
              <a:rPr lang="zh-CN" altLang="en-US" sz="3200" dirty="0" smtClean="0">
                <a:solidFill>
                  <a:schemeClr val="bg1"/>
                </a:solidFill>
              </a:rPr>
              <a:t>切刀及微型缸型号选择</a:t>
            </a:r>
            <a:endParaRPr lang="zh-CN" alt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500063" y="1783524"/>
          <a:ext cx="8358248" cy="4360120"/>
        </p:xfrm>
        <a:graphic>
          <a:graphicData uri="http://schemas.openxmlformats.org/drawingml/2006/table">
            <a:tbl>
              <a:tblPr/>
              <a:tblGrid>
                <a:gridCol w="657714"/>
                <a:gridCol w="657714"/>
                <a:gridCol w="657714"/>
                <a:gridCol w="657714"/>
                <a:gridCol w="657714"/>
                <a:gridCol w="657714"/>
                <a:gridCol w="657714"/>
                <a:gridCol w="657714"/>
                <a:gridCol w="559214"/>
                <a:gridCol w="597017"/>
                <a:gridCol w="671644"/>
                <a:gridCol w="597017"/>
                <a:gridCol w="671644"/>
              </a:tblGrid>
              <a:tr h="321024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60212"/>
                          </a:solidFill>
                          <a:latin typeface="黑体" pitchFamily="49" charset="-122"/>
                          <a:ea typeface="黑体" pitchFamily="49" charset="-122"/>
                        </a:rPr>
                        <a:t>切刀与微型缸选型对照表</a:t>
                      </a:r>
                    </a:p>
                  </a:txBody>
                  <a:tcPr marL="8179" marR="8179" marT="8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945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 产品热切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面积</a:t>
                      </a:r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(c</a:t>
                      </a:r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㎡)</a:t>
                      </a:r>
                    </a:p>
                  </a:txBody>
                  <a:tcPr marL="8179" marR="8179" marT="8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微型缸型号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标准切刀型号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92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0.37-0.5</a:t>
                      </a:r>
                    </a:p>
                  </a:txBody>
                  <a:tcPr marL="8179" marR="8179" marT="8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0.26-0.36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0.18-0.25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0.12-0.17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0.07-0.11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0.01-0.06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D2.5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D4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D6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D8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D10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D12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5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179" marR="8179" marT="8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D6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0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179" marR="8179" marT="8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D8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0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179" marR="8179" marT="8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D10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0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179" marR="8179" marT="8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D12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890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179" marR="8179" marT="8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D14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 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D14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、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D16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</a:rPr>
                        <a:t>微型缸可选用匹配非标切刀。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3890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179" marR="8179" marT="8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黑体" pitchFamily="49" charset="-122"/>
                          <a:ea typeface="黑体" pitchFamily="49" charset="-122"/>
                          <a:cs typeface="+mn-cs"/>
                        </a:rPr>
                        <a:t>D16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51001"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   步骤   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</a:t>
                      </a:r>
                      <a:r>
                        <a:rPr lang="en-US" altLang="zh-CN" sz="1400" b="0" i="0" u="none" strike="noStrike" baseline="0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：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   1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、根据需要热切产品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/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浇口形状计算出需热切面积；</a:t>
                      </a:r>
                      <a:b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</a:b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                     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、用热切面积对应表左选出合适微型缸型号；</a:t>
                      </a:r>
                      <a:b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</a:br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                      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、根据需热切产品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/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浇口形状和面积选出合适标准切刀；</a:t>
                      </a:r>
                      <a:b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</a:b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     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                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、表右为标准切刀与微型缸建议搭配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。</a:t>
                      </a:r>
                      <a:endParaRPr lang="en-US" altLang="zh-CN" sz="1400" b="0" i="0" u="none" strike="noStrike" dirty="0" smtClean="0">
                        <a:solidFill>
                          <a:srgbClr val="00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algn="l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 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FF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注意事项：    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FF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FF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、同一套模具中尽量避免最大与最小微型缸相差太大，例如</a:t>
                      </a:r>
                      <a:endParaRPr lang="en-US" altLang="zh-CN" sz="1400" b="0" i="0" u="none" strike="noStrike" dirty="0" smtClean="0">
                        <a:solidFill>
                          <a:srgbClr val="FF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  <a:p>
                      <a:pPr algn="l" fontAlgn="ctr"/>
                      <a:r>
                        <a:rPr lang="en-US" altLang="zh-CN" sz="1400" b="0" i="0" u="none" strike="noStrike" dirty="0" smtClean="0">
                          <a:solidFill>
                            <a:srgbClr val="FF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                            D6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FF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及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FF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D16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FF000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微型缸出现在同一模具中</a:t>
                      </a:r>
                      <a:endParaRPr lang="en-US" altLang="zh-CN" sz="1400" b="0" i="0" u="none" strike="noStrike" dirty="0" smtClean="0">
                        <a:solidFill>
                          <a:srgbClr val="FF000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8179" marR="8179" marT="8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55" name="TextBox 6"/>
          <p:cNvSpPr txBox="1">
            <a:spLocks noChangeArrowheads="1"/>
          </p:cNvSpPr>
          <p:nvPr/>
        </p:nvSpPr>
        <p:spPr bwMode="auto">
          <a:xfrm>
            <a:off x="500034" y="1000108"/>
            <a:ext cx="82153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600" dirty="0">
                <a:solidFill>
                  <a:srgbClr val="0000FF"/>
                </a:solidFill>
              </a:rPr>
              <a:t>切刀宽度及厚度确定后可选择出合适的切刀型号，算出切刀截面积（切刀厚度与切刀宽度的乘积），再依下表选出合适的微型缸</a:t>
            </a:r>
            <a:r>
              <a:rPr lang="zh-CN" altLang="en-US" sz="1600" dirty="0" smtClean="0">
                <a:solidFill>
                  <a:srgbClr val="0000FF"/>
                </a:solidFill>
              </a:rPr>
              <a:t>型号</a:t>
            </a:r>
            <a:r>
              <a:rPr lang="en-US" altLang="zh-CN" sz="1600" dirty="0" smtClean="0">
                <a:solidFill>
                  <a:srgbClr val="0000FF"/>
                </a:solidFill>
              </a:rPr>
              <a:t>.</a:t>
            </a:r>
            <a:r>
              <a:rPr lang="zh-CN" altLang="en-US" sz="1600" dirty="0" smtClean="0">
                <a:solidFill>
                  <a:srgbClr val="0000FF"/>
                </a:solidFill>
              </a:rPr>
              <a:t>切刀及微型缸标准件尺寸见相关产品手册</a:t>
            </a:r>
            <a:endParaRPr lang="zh-CN" altLang="en-US" sz="1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3000364" y="285728"/>
            <a:ext cx="23503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</a:rPr>
              <a:t>五</a:t>
            </a:r>
            <a:r>
              <a:rPr lang="en-US" altLang="zh-CN" sz="3200" dirty="0" smtClean="0">
                <a:solidFill>
                  <a:schemeClr val="bg1"/>
                </a:solidFill>
              </a:rPr>
              <a:t>.</a:t>
            </a:r>
            <a:r>
              <a:rPr lang="zh-CN" altLang="en-US" sz="3200" dirty="0" smtClean="0">
                <a:solidFill>
                  <a:schemeClr val="bg1"/>
                </a:solidFill>
              </a:rPr>
              <a:t>油路设计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14349" y="1071546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060212"/>
                </a:solidFill>
              </a:rPr>
              <a:t>油路设计细节请参考</a:t>
            </a:r>
            <a:r>
              <a:rPr lang="en-US" altLang="zh-CN" dirty="0" smtClean="0">
                <a:solidFill>
                  <a:srgbClr val="0000FF"/>
                </a:solidFill>
              </a:rPr>
              <a:t>《</a:t>
            </a:r>
            <a:r>
              <a:rPr lang="zh-CN" altLang="en-US" dirty="0" smtClean="0">
                <a:solidFill>
                  <a:srgbClr val="0000FF"/>
                </a:solidFill>
              </a:rPr>
              <a:t>模内热切油路设计规范</a:t>
            </a:r>
            <a:r>
              <a:rPr lang="en-US" altLang="zh-CN" dirty="0" smtClean="0">
                <a:solidFill>
                  <a:srgbClr val="0000FF"/>
                </a:solidFill>
              </a:rPr>
              <a:t>》--</a:t>
            </a:r>
            <a:r>
              <a:rPr lang="zh-CN" altLang="en-US" dirty="0" smtClean="0">
                <a:solidFill>
                  <a:srgbClr val="0000FF"/>
                </a:solidFill>
              </a:rPr>
              <a:t>以下为示意图</a:t>
            </a:r>
            <a:endParaRPr lang="zh-CN" altLang="en-US" dirty="0">
              <a:solidFill>
                <a:srgbClr val="0000FF"/>
              </a:solidFill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2071670" y="1643050"/>
            <a:ext cx="3857652" cy="4643470"/>
            <a:chOff x="656558" y="1221674"/>
            <a:chExt cx="4076243" cy="5000660"/>
          </a:xfrm>
        </p:grpSpPr>
        <p:pic>
          <p:nvPicPr>
            <p:cNvPr id="6" name="Picture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3042" y="1221674"/>
              <a:ext cx="4029759" cy="5000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直接连接符 6"/>
            <p:cNvCxnSpPr/>
            <p:nvPr/>
          </p:nvCxnSpPr>
          <p:spPr>
            <a:xfrm rot="10800000">
              <a:off x="1122076" y="5982334"/>
              <a:ext cx="928694" cy="1588"/>
            </a:xfrm>
            <a:prstGeom prst="line">
              <a:avLst/>
            </a:prstGeom>
            <a:ln>
              <a:solidFill>
                <a:srgbClr val="040710"/>
              </a:solidFill>
              <a:prstDash val="dash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rot="10800000">
              <a:off x="1097978" y="5640380"/>
              <a:ext cx="2071702" cy="1588"/>
            </a:xfrm>
            <a:prstGeom prst="line">
              <a:avLst/>
            </a:prstGeom>
            <a:ln>
              <a:solidFill>
                <a:srgbClr val="040710"/>
              </a:solidFill>
              <a:prstDash val="dash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rot="10800000">
              <a:off x="1097978" y="5266344"/>
              <a:ext cx="2071702" cy="1588"/>
            </a:xfrm>
            <a:prstGeom prst="line">
              <a:avLst/>
            </a:prstGeom>
            <a:ln>
              <a:solidFill>
                <a:srgbClr val="040710"/>
              </a:solidFill>
              <a:prstDash val="dash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rot="10800000">
              <a:off x="1142120" y="4909154"/>
              <a:ext cx="1241742" cy="13648"/>
            </a:xfrm>
            <a:prstGeom prst="line">
              <a:avLst/>
            </a:prstGeom>
            <a:ln>
              <a:solidFill>
                <a:srgbClr val="040710"/>
              </a:solidFill>
              <a:prstDash val="dash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圆角矩形 10"/>
            <p:cNvSpPr/>
            <p:nvPr/>
          </p:nvSpPr>
          <p:spPr>
            <a:xfrm>
              <a:off x="656558" y="4820870"/>
              <a:ext cx="785818" cy="285752"/>
            </a:xfrm>
            <a:prstGeom prst="roundRect">
              <a:avLst/>
            </a:prstGeom>
            <a:solidFill>
              <a:srgbClr val="0000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/>
                <a:t>模仁</a:t>
              </a:r>
              <a:endParaRPr lang="zh-CN" altLang="en-US" sz="1400" dirty="0"/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656558" y="5150764"/>
              <a:ext cx="785818" cy="285752"/>
            </a:xfrm>
            <a:prstGeom prst="roundRect">
              <a:avLst/>
            </a:prstGeom>
            <a:solidFill>
              <a:srgbClr val="0000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/>
                <a:t>切刀</a:t>
              </a:r>
              <a:endParaRPr lang="zh-CN" altLang="en-US" sz="1400" dirty="0"/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656558" y="5480658"/>
              <a:ext cx="785818" cy="285752"/>
            </a:xfrm>
            <a:prstGeom prst="roundRect">
              <a:avLst/>
            </a:prstGeom>
            <a:solidFill>
              <a:srgbClr val="0000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/>
                <a:t>微型缸</a:t>
              </a:r>
              <a:endParaRPr lang="zh-CN" altLang="en-US" sz="1400" dirty="0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656558" y="5841046"/>
              <a:ext cx="785818" cy="285752"/>
            </a:xfrm>
            <a:prstGeom prst="roundRect">
              <a:avLst/>
            </a:prstGeom>
            <a:solidFill>
              <a:srgbClr val="0000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dirty="0" smtClean="0"/>
                <a:t>模板</a:t>
              </a:r>
              <a:endParaRPr lang="zh-CN" altLang="en-US" sz="1400" dirty="0"/>
            </a:p>
          </p:txBody>
        </p:sp>
        <p:sp>
          <p:nvSpPr>
            <p:cNvPr id="20" name="左箭头 19"/>
            <p:cNvSpPr/>
            <p:nvPr/>
          </p:nvSpPr>
          <p:spPr>
            <a:xfrm>
              <a:off x="3628802" y="3527734"/>
              <a:ext cx="642942" cy="28575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上箭头 20"/>
            <p:cNvSpPr/>
            <p:nvPr/>
          </p:nvSpPr>
          <p:spPr>
            <a:xfrm>
              <a:off x="2598176" y="1785926"/>
              <a:ext cx="285752" cy="571504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85670" y="3843980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7030A0"/>
                  </a:solidFill>
                </a:rPr>
                <a:t>油路入口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93649" y="1618952"/>
              <a:ext cx="461665" cy="101566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7030A0"/>
                  </a:solidFill>
                </a:rPr>
                <a:t>油路出口</a:t>
              </a:r>
              <a:endParaRPr lang="zh-CN" altLang="en-US" b="1" dirty="0">
                <a:solidFill>
                  <a:srgbClr val="7030A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7"/>
          <p:cNvSpPr>
            <a:spLocks noChangeArrowheads="1"/>
          </p:cNvSpPr>
          <p:nvPr/>
        </p:nvSpPr>
        <p:spPr bwMode="auto">
          <a:xfrm>
            <a:off x="3000364" y="285728"/>
            <a:ext cx="31710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</a:rPr>
              <a:t>六</a:t>
            </a:r>
            <a:r>
              <a:rPr lang="en-US" altLang="zh-CN" sz="3200" dirty="0" smtClean="0">
                <a:solidFill>
                  <a:schemeClr val="bg1"/>
                </a:solidFill>
              </a:rPr>
              <a:t>.</a:t>
            </a:r>
            <a:r>
              <a:rPr lang="zh-CN" altLang="en-US" sz="3200" dirty="0" smtClean="0">
                <a:solidFill>
                  <a:schemeClr val="bg1"/>
                </a:solidFill>
              </a:rPr>
              <a:t>增加浇口水路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571612"/>
            <a:ext cx="7286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60212"/>
                </a:solidFill>
              </a:rPr>
              <a:t>若浇口处产品外观要求较高，建议在浇口附近单独增加一条水路，有利于调节浇口处产品外观</a:t>
            </a:r>
            <a:endParaRPr lang="zh-CN" altLang="en-US" b="1" dirty="0">
              <a:solidFill>
                <a:srgbClr val="06021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2500298" y="285728"/>
            <a:ext cx="31710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</a:rPr>
              <a:t>七</a:t>
            </a:r>
            <a:r>
              <a:rPr lang="en-US" altLang="zh-CN" sz="3200" dirty="0" smtClean="0">
                <a:solidFill>
                  <a:schemeClr val="bg1"/>
                </a:solidFill>
              </a:rPr>
              <a:t>.</a:t>
            </a:r>
            <a:r>
              <a:rPr lang="zh-CN" altLang="en-US" sz="3200" dirty="0" smtClean="0">
                <a:solidFill>
                  <a:schemeClr val="bg1"/>
                </a:solidFill>
              </a:rPr>
              <a:t>增加触动开关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642910" y="1071546"/>
            <a:ext cx="80970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060212"/>
                </a:solidFill>
              </a:rPr>
              <a:t>模具</a:t>
            </a:r>
            <a:r>
              <a:rPr lang="zh-CN" altLang="en-US" dirty="0">
                <a:solidFill>
                  <a:srgbClr val="060212"/>
                </a:solidFill>
              </a:rPr>
              <a:t>上增加触动</a:t>
            </a:r>
            <a:r>
              <a:rPr lang="zh-CN" altLang="en-US" dirty="0" smtClean="0">
                <a:solidFill>
                  <a:srgbClr val="060212"/>
                </a:solidFill>
              </a:rPr>
              <a:t>开关（触动</a:t>
            </a:r>
            <a:r>
              <a:rPr lang="zh-CN" altLang="en-US" dirty="0">
                <a:solidFill>
                  <a:srgbClr val="060212"/>
                </a:solidFill>
              </a:rPr>
              <a:t>开关位置可自行设计</a:t>
            </a:r>
            <a:r>
              <a:rPr lang="zh-CN" altLang="en-US" dirty="0" smtClean="0">
                <a:solidFill>
                  <a:srgbClr val="060212"/>
                </a:solidFill>
              </a:rPr>
              <a:t>）</a:t>
            </a:r>
            <a:r>
              <a:rPr lang="en-US" altLang="zh-CN" dirty="0" smtClean="0">
                <a:solidFill>
                  <a:srgbClr val="060212"/>
                </a:solidFill>
              </a:rPr>
              <a:t>,</a:t>
            </a:r>
            <a:r>
              <a:rPr lang="zh-CN" altLang="en-US" dirty="0" smtClean="0">
                <a:solidFill>
                  <a:srgbClr val="060212"/>
                </a:solidFill>
              </a:rPr>
              <a:t>触动开关由</a:t>
            </a:r>
            <a:r>
              <a:rPr lang="en-US" altLang="zh-CN" dirty="0" smtClean="0">
                <a:solidFill>
                  <a:srgbClr val="060212"/>
                </a:solidFill>
              </a:rPr>
              <a:t>HDLC</a:t>
            </a:r>
            <a:r>
              <a:rPr lang="zh-CN" altLang="en-US" dirty="0" smtClean="0">
                <a:solidFill>
                  <a:srgbClr val="060212"/>
                </a:solidFill>
              </a:rPr>
              <a:t>提供</a:t>
            </a:r>
            <a:r>
              <a:rPr lang="en-US" altLang="zh-CN" dirty="0" smtClean="0">
                <a:solidFill>
                  <a:srgbClr val="060212"/>
                </a:solidFill>
              </a:rPr>
              <a:t>,</a:t>
            </a:r>
            <a:r>
              <a:rPr lang="zh-CN" altLang="en-US" dirty="0" smtClean="0">
                <a:solidFill>
                  <a:srgbClr val="060212"/>
                </a:solidFill>
              </a:rPr>
              <a:t>触动</a:t>
            </a:r>
            <a:endParaRPr lang="en-US" altLang="zh-CN" dirty="0" smtClean="0">
              <a:solidFill>
                <a:srgbClr val="060212"/>
              </a:solidFill>
            </a:endParaRPr>
          </a:p>
          <a:p>
            <a:r>
              <a:rPr lang="zh-CN" altLang="en-US" dirty="0" smtClean="0">
                <a:solidFill>
                  <a:srgbClr val="060212"/>
                </a:solidFill>
              </a:rPr>
              <a:t>开关挡块需客户自制请依以下尺寸在模具上设计螺丝孔</a:t>
            </a:r>
            <a:r>
              <a:rPr lang="en-US" altLang="zh-CN" dirty="0" smtClean="0">
                <a:solidFill>
                  <a:srgbClr val="060212"/>
                </a:solidFill>
              </a:rPr>
              <a:t>.</a:t>
            </a:r>
            <a:endParaRPr lang="zh-CN" altLang="en-US" dirty="0">
              <a:solidFill>
                <a:srgbClr val="06021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71004" y="164305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0000FF"/>
                </a:solidFill>
              </a:rPr>
              <a:t>触动开关螺丝孔位置示意图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43702" y="164305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0000FF"/>
                </a:solidFill>
              </a:rPr>
              <a:t>触动开关挡块尺寸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6286512" y="2200906"/>
            <a:ext cx="2357454" cy="3786214"/>
          </a:xfrm>
          <a:prstGeom prst="roundRect">
            <a:avLst>
              <a:gd name="adj" fmla="val 7115"/>
            </a:avLst>
          </a:prstGeom>
          <a:blipFill>
            <a:blip r:embed="rId2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Picture 1" descr="C:\Documents and Settings\Administrator\Application Data\Tencent\Users\821451711\QQ\WinTemp\RichOle\%A(UHB7ZTU}UAU%MM8FA[V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285992"/>
            <a:ext cx="5429288" cy="3732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824模内热切方案评估">
  <a:themeElements>
    <a:clrScheme name="0824模内热切方案评估 2">
      <a:dk1>
        <a:srgbClr val="23387D"/>
      </a:dk1>
      <a:lt1>
        <a:srgbClr val="FFFFFF"/>
      </a:lt1>
      <a:dk2>
        <a:srgbClr val="1A3D97"/>
      </a:dk2>
      <a:lt2>
        <a:srgbClr val="DDDDDD"/>
      </a:lt2>
      <a:accent1>
        <a:srgbClr val="4972BB"/>
      </a:accent1>
      <a:accent2>
        <a:srgbClr val="6A99D8"/>
      </a:accent2>
      <a:accent3>
        <a:srgbClr val="FFFFFF"/>
      </a:accent3>
      <a:accent4>
        <a:srgbClr val="1C2E6A"/>
      </a:accent4>
      <a:accent5>
        <a:srgbClr val="B1BCDA"/>
      </a:accent5>
      <a:accent6>
        <a:srgbClr val="5F8AC4"/>
      </a:accent6>
      <a:hlink>
        <a:srgbClr val="96B1E6"/>
      </a:hlink>
      <a:folHlink>
        <a:srgbClr val="99C25C"/>
      </a:folHlink>
    </a:clrScheme>
    <a:fontScheme name="0824模内热切方案评估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824模内热切方案评估 1">
        <a:dk1>
          <a:srgbClr val="1D4940"/>
        </a:dk1>
        <a:lt1>
          <a:srgbClr val="FFFFFF"/>
        </a:lt1>
        <a:dk2>
          <a:srgbClr val="3F716F"/>
        </a:dk2>
        <a:lt2>
          <a:srgbClr val="DDDDDD"/>
        </a:lt2>
        <a:accent1>
          <a:srgbClr val="669E86"/>
        </a:accent1>
        <a:accent2>
          <a:srgbClr val="A2CAB4"/>
        </a:accent2>
        <a:accent3>
          <a:srgbClr val="FFFFFF"/>
        </a:accent3>
        <a:accent4>
          <a:srgbClr val="173D35"/>
        </a:accent4>
        <a:accent5>
          <a:srgbClr val="B8CCC3"/>
        </a:accent5>
        <a:accent6>
          <a:srgbClr val="92B7A3"/>
        </a:accent6>
        <a:hlink>
          <a:srgbClr val="8CA35F"/>
        </a:hlink>
        <a:folHlink>
          <a:srgbClr val="C1B05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24模内热切方案评估 2">
        <a:dk1>
          <a:srgbClr val="23387D"/>
        </a:dk1>
        <a:lt1>
          <a:srgbClr val="FFFFFF"/>
        </a:lt1>
        <a:dk2>
          <a:srgbClr val="1A3D97"/>
        </a:dk2>
        <a:lt2>
          <a:srgbClr val="DDDDDD"/>
        </a:lt2>
        <a:accent1>
          <a:srgbClr val="4972BB"/>
        </a:accent1>
        <a:accent2>
          <a:srgbClr val="6A99D8"/>
        </a:accent2>
        <a:accent3>
          <a:srgbClr val="FFFFFF"/>
        </a:accent3>
        <a:accent4>
          <a:srgbClr val="1C2E6A"/>
        </a:accent4>
        <a:accent5>
          <a:srgbClr val="B1BCDA"/>
        </a:accent5>
        <a:accent6>
          <a:srgbClr val="5F8AC4"/>
        </a:accent6>
        <a:hlink>
          <a:srgbClr val="96B1E6"/>
        </a:hlink>
        <a:folHlink>
          <a:srgbClr val="99C25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24模内热切方案评估 3">
        <a:dk1>
          <a:srgbClr val="23387D"/>
        </a:dk1>
        <a:lt1>
          <a:srgbClr val="FFFFFF"/>
        </a:lt1>
        <a:dk2>
          <a:srgbClr val="1A3D97"/>
        </a:dk2>
        <a:lt2>
          <a:srgbClr val="DDDDDD"/>
        </a:lt2>
        <a:accent1>
          <a:srgbClr val="6E51A7"/>
        </a:accent1>
        <a:accent2>
          <a:srgbClr val="8C8EE0"/>
        </a:accent2>
        <a:accent3>
          <a:srgbClr val="FFFFFF"/>
        </a:accent3>
        <a:accent4>
          <a:srgbClr val="1C2E6A"/>
        </a:accent4>
        <a:accent5>
          <a:srgbClr val="BAB3D0"/>
        </a:accent5>
        <a:accent6>
          <a:srgbClr val="7E80CB"/>
        </a:accent6>
        <a:hlink>
          <a:srgbClr val="96B1E6"/>
        </a:hlink>
        <a:folHlink>
          <a:srgbClr val="7BB32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0824模内热切方案评估</Template>
  <TotalTime>5319</TotalTime>
  <Words>546</Words>
  <Application>Microsoft PowerPoint</Application>
  <PresentationFormat>全屏显示(4:3)</PresentationFormat>
  <Paragraphs>211</Paragraphs>
  <Slides>11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3" baseType="lpstr">
      <vt:lpstr>0824模内热切方案评估</vt:lpstr>
      <vt:lpstr>Image</vt:lpstr>
      <vt:lpstr> 模内热切套图规范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Company>china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2013/08/25  模内热切方案评估报告</dc:title>
  <dc:creator>user</dc:creator>
  <cp:lastModifiedBy>h</cp:lastModifiedBy>
  <cp:revision>390</cp:revision>
  <dcterms:created xsi:type="dcterms:W3CDTF">2013-08-25T00:47:08Z</dcterms:created>
  <dcterms:modified xsi:type="dcterms:W3CDTF">2014-05-13T09:05:51Z</dcterms:modified>
</cp:coreProperties>
</file>