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37" r:id="rId3"/>
    <p:sldId id="338" r:id="rId4"/>
    <p:sldId id="329" r:id="rId5"/>
    <p:sldId id="341" r:id="rId6"/>
    <p:sldId id="340" r:id="rId7"/>
    <p:sldId id="339" r:id="rId8"/>
    <p:sldId id="342" r:id="rId9"/>
    <p:sldId id="344" r:id="rId10"/>
    <p:sldId id="347" r:id="rId11"/>
    <p:sldId id="346" r:id="rId12"/>
    <p:sldId id="343" r:id="rId13"/>
    <p:sldId id="348" r:id="rId14"/>
    <p:sldId id="276"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微软雅黑" pitchFamily="34" charset="-122"/>
        <a:cs typeface="+mn-cs"/>
      </a:defRPr>
    </a:lvl1pPr>
    <a:lvl2pPr marL="457200" algn="l" rtl="0" fontAlgn="base">
      <a:spcBef>
        <a:spcPct val="0"/>
      </a:spcBef>
      <a:spcAft>
        <a:spcPct val="0"/>
      </a:spcAft>
      <a:defRPr kern="1200">
        <a:solidFill>
          <a:schemeClr val="tx1"/>
        </a:solidFill>
        <a:latin typeface="Arial" charset="0"/>
        <a:ea typeface="微软雅黑" pitchFamily="34" charset="-122"/>
        <a:cs typeface="+mn-cs"/>
      </a:defRPr>
    </a:lvl2pPr>
    <a:lvl3pPr marL="914400" algn="l" rtl="0" fontAlgn="base">
      <a:spcBef>
        <a:spcPct val="0"/>
      </a:spcBef>
      <a:spcAft>
        <a:spcPct val="0"/>
      </a:spcAft>
      <a:defRPr kern="1200">
        <a:solidFill>
          <a:schemeClr val="tx1"/>
        </a:solidFill>
        <a:latin typeface="Arial" charset="0"/>
        <a:ea typeface="微软雅黑" pitchFamily="34" charset="-122"/>
        <a:cs typeface="+mn-cs"/>
      </a:defRPr>
    </a:lvl3pPr>
    <a:lvl4pPr marL="1371600" algn="l" rtl="0" fontAlgn="base">
      <a:spcBef>
        <a:spcPct val="0"/>
      </a:spcBef>
      <a:spcAft>
        <a:spcPct val="0"/>
      </a:spcAft>
      <a:defRPr kern="1200">
        <a:solidFill>
          <a:schemeClr val="tx1"/>
        </a:solidFill>
        <a:latin typeface="Arial" charset="0"/>
        <a:ea typeface="微软雅黑" pitchFamily="34" charset="-122"/>
        <a:cs typeface="+mn-cs"/>
      </a:defRPr>
    </a:lvl4pPr>
    <a:lvl5pPr marL="1828800" algn="l" rtl="0" fontAlgn="base">
      <a:spcBef>
        <a:spcPct val="0"/>
      </a:spcBef>
      <a:spcAft>
        <a:spcPct val="0"/>
      </a:spcAft>
      <a:defRPr kern="1200">
        <a:solidFill>
          <a:schemeClr val="tx1"/>
        </a:solidFill>
        <a:latin typeface="Arial" charset="0"/>
        <a:ea typeface="微软雅黑" pitchFamily="34" charset="-122"/>
        <a:cs typeface="+mn-cs"/>
      </a:defRPr>
    </a:lvl5pPr>
    <a:lvl6pPr marL="2286000" algn="l" defTabSz="914400" rtl="0" eaLnBrk="1" latinLnBrk="0" hangingPunct="1">
      <a:defRPr kern="1200">
        <a:solidFill>
          <a:schemeClr val="tx1"/>
        </a:solidFill>
        <a:latin typeface="Arial" charset="0"/>
        <a:ea typeface="微软雅黑" pitchFamily="34" charset="-122"/>
        <a:cs typeface="+mn-cs"/>
      </a:defRPr>
    </a:lvl6pPr>
    <a:lvl7pPr marL="2743200" algn="l" defTabSz="914400" rtl="0" eaLnBrk="1" latinLnBrk="0" hangingPunct="1">
      <a:defRPr kern="1200">
        <a:solidFill>
          <a:schemeClr val="tx1"/>
        </a:solidFill>
        <a:latin typeface="Arial" charset="0"/>
        <a:ea typeface="微软雅黑" pitchFamily="34" charset="-122"/>
        <a:cs typeface="+mn-cs"/>
      </a:defRPr>
    </a:lvl7pPr>
    <a:lvl8pPr marL="3200400" algn="l" defTabSz="914400" rtl="0" eaLnBrk="1" latinLnBrk="0" hangingPunct="1">
      <a:defRPr kern="1200">
        <a:solidFill>
          <a:schemeClr val="tx1"/>
        </a:solidFill>
        <a:latin typeface="Arial" charset="0"/>
        <a:ea typeface="微软雅黑" pitchFamily="34" charset="-122"/>
        <a:cs typeface="+mn-cs"/>
      </a:defRPr>
    </a:lvl8pPr>
    <a:lvl9pPr marL="3657600" algn="l" defTabSz="914400" rtl="0" eaLnBrk="1" latinLnBrk="0" hangingPunct="1">
      <a:defRPr kern="1200">
        <a:solidFill>
          <a:schemeClr val="tx1"/>
        </a:solidFill>
        <a:latin typeface="Arial" charset="0"/>
        <a:ea typeface="微软雅黑" pitchFamily="34"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40710"/>
    <a:srgbClr val="FF00FF"/>
    <a:srgbClr val="130110"/>
    <a:srgbClr val="FF0000"/>
    <a:srgbClr val="FF6600"/>
    <a:srgbClr val="FFFF00"/>
    <a:srgbClr val="33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969" autoAdjust="0"/>
    <p:restoredTop sz="99815" autoAdjust="0"/>
  </p:normalViewPr>
  <p:slideViewPr>
    <p:cSldViewPr>
      <p:cViewPr varScale="1">
        <p:scale>
          <a:sx n="70" d="100"/>
          <a:sy n="70" d="100"/>
        </p:scale>
        <p:origin x="-135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vmlDrawing" Target="../drawings/vmlDrawing1.v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aphicFrame>
        <p:nvGraphicFramePr>
          <p:cNvPr id="4" name="Object 17"/>
          <p:cNvGraphicFramePr>
            <a:graphicFrameLocks noChangeAspect="1"/>
          </p:cNvGraphicFramePr>
          <p:nvPr/>
        </p:nvGraphicFramePr>
        <p:xfrm>
          <a:off x="4252913" y="0"/>
          <a:ext cx="4891087" cy="4437063"/>
        </p:xfrm>
        <a:graphic>
          <a:graphicData uri="http://schemas.openxmlformats.org/presentationml/2006/ole">
            <p:oleObj spid="_x0000_s20482" name="Image" r:id="rId3" imgW="8228571" imgH="8711111" progId="">
              <p:embed/>
            </p:oleObj>
          </a:graphicData>
        </a:graphic>
      </p:graphicFrame>
      <p:sp>
        <p:nvSpPr>
          <p:cNvPr id="5" name="Rectangle 18" descr="Light horizontal"/>
          <p:cNvSpPr>
            <a:spLocks noChangeArrowheads="1"/>
          </p:cNvSpPr>
          <p:nvPr/>
        </p:nvSpPr>
        <p:spPr bwMode="gray">
          <a:xfrm>
            <a:off x="0" y="9525"/>
            <a:ext cx="1476375" cy="6848475"/>
          </a:xfrm>
          <a:prstGeom prst="rect">
            <a:avLst/>
          </a:prstGeom>
          <a:pattFill prst="ltHorz">
            <a:fgClr>
              <a:schemeClr val="bg2"/>
            </a:fgClr>
            <a:bgClr>
              <a:srgbClr val="FFFFFF"/>
            </a:bgClr>
          </a:pattFill>
          <a:ln w="0" algn="ctr">
            <a:noFill/>
            <a:miter lim="800000"/>
            <a:headEnd/>
            <a:tailEnd/>
          </a:ln>
          <a:effectLst/>
        </p:spPr>
        <p:txBody>
          <a:bodyPr wrap="none" anchor="ctr"/>
          <a:lstStyle/>
          <a:p>
            <a:pPr>
              <a:defRPr/>
            </a:pPr>
            <a:endParaRPr lang="zh-CN" altLang="en-US"/>
          </a:p>
        </p:txBody>
      </p:sp>
      <p:sp>
        <p:nvSpPr>
          <p:cNvPr id="6" name="Rectangle 19"/>
          <p:cNvSpPr>
            <a:spLocks noChangeArrowheads="1"/>
          </p:cNvSpPr>
          <p:nvPr/>
        </p:nvSpPr>
        <p:spPr bwMode="ltGray">
          <a:xfrm flipV="1">
            <a:off x="0" y="4267200"/>
            <a:ext cx="9144000" cy="1106488"/>
          </a:xfrm>
          <a:prstGeom prst="rect">
            <a:avLst/>
          </a:prstGeom>
          <a:solidFill>
            <a:schemeClr val="accent1"/>
          </a:solidFill>
          <a:ln w="0" algn="ctr">
            <a:noFill/>
            <a:miter lim="800000"/>
            <a:headEnd/>
            <a:tailEnd/>
          </a:ln>
          <a:effectLst/>
        </p:spPr>
        <p:txBody>
          <a:bodyPr wrap="none" anchor="ctr"/>
          <a:lstStyle/>
          <a:p>
            <a:pPr>
              <a:defRPr/>
            </a:pPr>
            <a:endParaRPr lang="zh-CN" altLang="en-US"/>
          </a:p>
        </p:txBody>
      </p:sp>
      <p:sp>
        <p:nvSpPr>
          <p:cNvPr id="7" name="AutoShape 21"/>
          <p:cNvSpPr>
            <a:spLocks noChangeArrowheads="1"/>
          </p:cNvSpPr>
          <p:nvPr/>
        </p:nvSpPr>
        <p:spPr bwMode="ltGray">
          <a:xfrm>
            <a:off x="1474788" y="5156200"/>
            <a:ext cx="7129462" cy="504825"/>
          </a:xfrm>
          <a:prstGeom prst="roundRect">
            <a:avLst>
              <a:gd name="adj" fmla="val 16667"/>
            </a:avLst>
          </a:prstGeom>
          <a:solidFill>
            <a:schemeClr val="tx1"/>
          </a:solidFill>
          <a:ln w="38100" algn="ctr">
            <a:solidFill>
              <a:schemeClr val="bg1"/>
            </a:solidFill>
            <a:round/>
            <a:headEnd/>
            <a:tailEnd/>
          </a:ln>
          <a:effectLst/>
        </p:spPr>
        <p:txBody>
          <a:bodyPr wrap="none" anchor="ctr"/>
          <a:lstStyle/>
          <a:p>
            <a:pPr>
              <a:defRPr/>
            </a:pPr>
            <a:endParaRPr lang="zh-CN" altLang="en-US"/>
          </a:p>
        </p:txBody>
      </p:sp>
      <p:pic>
        <p:nvPicPr>
          <p:cNvPr id="8" name="Picture 28"/>
          <p:cNvPicPr>
            <a:picLocks noChangeAspect="1" noChangeArrowheads="1"/>
          </p:cNvPicPr>
          <p:nvPr userDrawn="1"/>
        </p:nvPicPr>
        <p:blipFill>
          <a:blip r:embed="rId4"/>
          <a:srcRect/>
          <a:stretch>
            <a:fillRect/>
          </a:stretch>
        </p:blipFill>
        <p:spPr bwMode="auto">
          <a:xfrm>
            <a:off x="1476375" y="0"/>
            <a:ext cx="7667625" cy="844550"/>
          </a:xfrm>
          <a:prstGeom prst="rect">
            <a:avLst/>
          </a:prstGeom>
          <a:noFill/>
          <a:ln w="9525">
            <a:noFill/>
            <a:miter lim="800000"/>
            <a:headEnd/>
            <a:tailEnd/>
          </a:ln>
        </p:spPr>
      </p:pic>
      <p:sp>
        <p:nvSpPr>
          <p:cNvPr id="3074" name="Rectangle 2"/>
          <p:cNvSpPr>
            <a:spLocks noGrp="1" noChangeArrowheads="1"/>
          </p:cNvSpPr>
          <p:nvPr>
            <p:ph type="ctrTitle"/>
          </p:nvPr>
        </p:nvSpPr>
        <p:spPr bwMode="auto">
          <a:xfrm>
            <a:off x="1447800" y="3548063"/>
            <a:ext cx="7239000" cy="1371600"/>
          </a:xfrm>
        </p:spPr>
        <p:txBody>
          <a:bodyPr/>
          <a:lstStyle>
            <a:lvl1pPr algn="l">
              <a:defRPr sz="4000" b="1">
                <a:solidFill>
                  <a:schemeClr val="tx1"/>
                </a:solidFill>
              </a:defRPr>
            </a:lvl1pPr>
          </a:lstStyle>
          <a:p>
            <a:r>
              <a:rPr lang="zh-CN" altLang="en-US"/>
              <a:t>单击此处编辑母版标题样式</a:t>
            </a:r>
          </a:p>
        </p:txBody>
      </p:sp>
      <p:sp>
        <p:nvSpPr>
          <p:cNvPr id="3075" name="Rectangle 3"/>
          <p:cNvSpPr>
            <a:spLocks noGrp="1" noChangeArrowheads="1"/>
          </p:cNvSpPr>
          <p:nvPr>
            <p:ph type="subTitle" idx="1"/>
          </p:nvPr>
        </p:nvSpPr>
        <p:spPr bwMode="white">
          <a:xfrm>
            <a:off x="1614488" y="5224463"/>
            <a:ext cx="6858000" cy="381000"/>
          </a:xfrm>
        </p:spPr>
        <p:txBody>
          <a:bodyPr/>
          <a:lstStyle>
            <a:lvl1pPr marL="0" indent="0">
              <a:buFont typeface="Wingdings" pitchFamily="2" charset="2"/>
              <a:buNone/>
              <a:defRPr sz="1400" b="1">
                <a:solidFill>
                  <a:schemeClr val="bg1"/>
                </a:solidFill>
              </a:defRPr>
            </a:lvl1pPr>
          </a:lstStyle>
          <a:p>
            <a:r>
              <a:rPr lang="zh-CN" altLang="en-US"/>
              <a:t>单击此处编辑母版副标题样式</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319088"/>
            <a:ext cx="2057400" cy="6005512"/>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319088"/>
            <a:ext cx="6019800" cy="6005512"/>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076325"/>
            <a:ext cx="4038600" cy="5248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076325"/>
            <a:ext cx="4038600" cy="5248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9" name="Rectangle 15" descr="Light horizontal"/>
          <p:cNvSpPr>
            <a:spLocks noChangeArrowheads="1"/>
          </p:cNvSpPr>
          <p:nvPr/>
        </p:nvSpPr>
        <p:spPr bwMode="gray">
          <a:xfrm>
            <a:off x="0" y="0"/>
            <a:ext cx="468313" cy="6858000"/>
          </a:xfrm>
          <a:prstGeom prst="rect">
            <a:avLst/>
          </a:prstGeom>
          <a:pattFill prst="ltHorz">
            <a:fgClr>
              <a:schemeClr val="bg2"/>
            </a:fgClr>
            <a:bgClr>
              <a:srgbClr val="FFFFFF"/>
            </a:bgClr>
          </a:pattFill>
          <a:ln w="0" algn="ctr">
            <a:noFill/>
            <a:miter lim="800000"/>
            <a:headEnd/>
            <a:tailEnd/>
          </a:ln>
          <a:effectLst/>
        </p:spPr>
        <p:txBody>
          <a:bodyPr wrap="none" anchor="ctr"/>
          <a:lstStyle/>
          <a:p>
            <a:pPr>
              <a:defRPr/>
            </a:pPr>
            <a:endParaRPr lang="zh-CN" altLang="en-US"/>
          </a:p>
        </p:txBody>
      </p:sp>
      <p:sp>
        <p:nvSpPr>
          <p:cNvPr id="1040" name="Rectangle 16"/>
          <p:cNvSpPr>
            <a:spLocks noChangeArrowheads="1"/>
          </p:cNvSpPr>
          <p:nvPr/>
        </p:nvSpPr>
        <p:spPr bwMode="invGray">
          <a:xfrm>
            <a:off x="0" y="-26988"/>
            <a:ext cx="9144000" cy="692151"/>
          </a:xfrm>
          <a:prstGeom prst="rect">
            <a:avLst/>
          </a:prstGeom>
          <a:solidFill>
            <a:schemeClr val="accent1"/>
          </a:solidFill>
          <a:ln w="0" algn="ctr">
            <a:noFill/>
            <a:miter lim="800000"/>
            <a:headEnd/>
            <a:tailEnd/>
          </a:ln>
          <a:effectLst/>
        </p:spPr>
        <p:txBody>
          <a:bodyPr wrap="none" anchor="ctr"/>
          <a:lstStyle/>
          <a:p>
            <a:pPr>
              <a:defRPr/>
            </a:pPr>
            <a:endParaRPr lang="zh-CN" altLang="en-US"/>
          </a:p>
        </p:txBody>
      </p:sp>
      <p:sp>
        <p:nvSpPr>
          <p:cNvPr id="1041" name="Line 17"/>
          <p:cNvSpPr>
            <a:spLocks noChangeShapeType="1"/>
          </p:cNvSpPr>
          <p:nvPr userDrawn="1"/>
        </p:nvSpPr>
        <p:spPr bwMode="gray">
          <a:xfrm>
            <a:off x="468313" y="6410325"/>
            <a:ext cx="8424862" cy="0"/>
          </a:xfrm>
          <a:prstGeom prst="line">
            <a:avLst/>
          </a:prstGeom>
          <a:noFill/>
          <a:ln w="0">
            <a:solidFill>
              <a:schemeClr val="tx2"/>
            </a:solidFill>
            <a:round/>
            <a:headEnd/>
            <a:tailEnd/>
          </a:ln>
          <a:effectLst/>
        </p:spPr>
        <p:txBody>
          <a:bodyPr/>
          <a:lstStyle/>
          <a:p>
            <a:pPr>
              <a:defRPr/>
            </a:pPr>
            <a:endParaRPr lang="zh-CN" altLang="en-US"/>
          </a:p>
        </p:txBody>
      </p:sp>
      <p:sp>
        <p:nvSpPr>
          <p:cNvPr id="1042" name="AutoShape 18"/>
          <p:cNvSpPr>
            <a:spLocks noChangeArrowheads="1"/>
          </p:cNvSpPr>
          <p:nvPr/>
        </p:nvSpPr>
        <p:spPr bwMode="blackWhite">
          <a:xfrm>
            <a:off x="468313" y="233363"/>
            <a:ext cx="7488237" cy="720725"/>
          </a:xfrm>
          <a:prstGeom prst="roundRect">
            <a:avLst>
              <a:gd name="adj" fmla="val 16667"/>
            </a:avLst>
          </a:prstGeom>
          <a:solidFill>
            <a:schemeClr val="tx1"/>
          </a:solidFill>
          <a:ln w="38100" algn="ctr">
            <a:solidFill>
              <a:schemeClr val="bg1"/>
            </a:solidFill>
            <a:round/>
            <a:headEnd/>
            <a:tailEnd/>
          </a:ln>
          <a:effectLst/>
        </p:spPr>
        <p:txBody>
          <a:bodyPr wrap="none" anchor="ctr"/>
          <a:lstStyle/>
          <a:p>
            <a:pPr>
              <a:defRPr/>
            </a:pPr>
            <a:endParaRPr lang="zh-CN" altLang="en-US"/>
          </a:p>
        </p:txBody>
      </p:sp>
      <p:sp>
        <p:nvSpPr>
          <p:cNvPr id="3078" name="Rectangle 3"/>
          <p:cNvSpPr>
            <a:spLocks noGrp="1" noChangeArrowheads="1"/>
          </p:cNvSpPr>
          <p:nvPr>
            <p:ph type="body" idx="1"/>
          </p:nvPr>
        </p:nvSpPr>
        <p:spPr bwMode="auto">
          <a:xfrm>
            <a:off x="457200" y="1076325"/>
            <a:ext cx="8229600" cy="52482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3079" name="Rectangle 2"/>
          <p:cNvSpPr>
            <a:spLocks noGrp="1" noChangeArrowheads="1"/>
          </p:cNvSpPr>
          <p:nvPr>
            <p:ph type="title"/>
          </p:nvPr>
        </p:nvSpPr>
        <p:spPr bwMode="black">
          <a:xfrm>
            <a:off x="547688" y="319088"/>
            <a:ext cx="7162800" cy="5635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38" name="AutoShape 14"/>
          <p:cNvSpPr>
            <a:spLocks noChangeArrowheads="1"/>
          </p:cNvSpPr>
          <p:nvPr/>
        </p:nvSpPr>
        <p:spPr bwMode="ltGray">
          <a:xfrm rot="5400000">
            <a:off x="8397876" y="-136525"/>
            <a:ext cx="284162" cy="750887"/>
          </a:xfrm>
          <a:prstGeom prst="moon">
            <a:avLst>
              <a:gd name="adj" fmla="val 21208"/>
            </a:avLst>
          </a:prstGeom>
          <a:solidFill>
            <a:schemeClr val="accent2"/>
          </a:solidFill>
          <a:ln w="9525">
            <a:noFill/>
            <a:miter lim="800000"/>
            <a:headEnd/>
            <a:tailEnd/>
          </a:ln>
          <a:effectLst/>
        </p:spPr>
        <p:txBody>
          <a:bodyPr wrap="none" anchor="ctr"/>
          <a:lstStyle/>
          <a:p>
            <a:pPr>
              <a:defRPr/>
            </a:pPr>
            <a:endParaRPr lang="zh-CN" altLang="en-US"/>
          </a:p>
        </p:txBody>
      </p:sp>
      <p:pic>
        <p:nvPicPr>
          <p:cNvPr id="3081" name="Picture 19"/>
          <p:cNvPicPr>
            <a:picLocks noChangeAspect="1" noChangeArrowheads="1"/>
          </p:cNvPicPr>
          <p:nvPr userDrawn="1"/>
        </p:nvPicPr>
        <p:blipFill>
          <a:blip r:embed="rId13">
            <a:clrChange>
              <a:clrFrom>
                <a:srgbClr val="0049A8"/>
              </a:clrFrom>
              <a:clrTo>
                <a:srgbClr val="0049A8">
                  <a:alpha val="0"/>
                </a:srgbClr>
              </a:clrTo>
            </a:clrChange>
          </a:blip>
          <a:srcRect/>
          <a:stretch>
            <a:fillRect/>
          </a:stretch>
        </p:blipFill>
        <p:spPr bwMode="auto">
          <a:xfrm>
            <a:off x="7956550" y="65088"/>
            <a:ext cx="1187450" cy="5556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31"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ctr" rtl="0" eaLnBrk="0" fontAlgn="base" hangingPunct="0">
        <a:spcBef>
          <a:spcPct val="0"/>
        </a:spcBef>
        <a:spcAft>
          <a:spcPct val="0"/>
        </a:spcAft>
        <a:defRPr sz="3200">
          <a:solidFill>
            <a:schemeClr val="bg1"/>
          </a:solidFill>
          <a:latin typeface="+mj-lt"/>
          <a:ea typeface="+mj-ea"/>
          <a:cs typeface="+mj-cs"/>
        </a:defRPr>
      </a:lvl1pPr>
      <a:lvl2pPr algn="ctr" rtl="0" eaLnBrk="0" fontAlgn="base" hangingPunct="0">
        <a:spcBef>
          <a:spcPct val="0"/>
        </a:spcBef>
        <a:spcAft>
          <a:spcPct val="0"/>
        </a:spcAft>
        <a:defRPr sz="3200">
          <a:solidFill>
            <a:schemeClr val="bg1"/>
          </a:solidFill>
          <a:latin typeface="Verdana" pitchFamily="34" charset="0"/>
        </a:defRPr>
      </a:lvl2pPr>
      <a:lvl3pPr algn="ctr" rtl="0" eaLnBrk="0" fontAlgn="base" hangingPunct="0">
        <a:spcBef>
          <a:spcPct val="0"/>
        </a:spcBef>
        <a:spcAft>
          <a:spcPct val="0"/>
        </a:spcAft>
        <a:defRPr sz="3200">
          <a:solidFill>
            <a:schemeClr val="bg1"/>
          </a:solidFill>
          <a:latin typeface="Verdana" pitchFamily="34" charset="0"/>
        </a:defRPr>
      </a:lvl3pPr>
      <a:lvl4pPr algn="ctr" rtl="0" eaLnBrk="0" fontAlgn="base" hangingPunct="0">
        <a:spcBef>
          <a:spcPct val="0"/>
        </a:spcBef>
        <a:spcAft>
          <a:spcPct val="0"/>
        </a:spcAft>
        <a:defRPr sz="3200">
          <a:solidFill>
            <a:schemeClr val="bg1"/>
          </a:solidFill>
          <a:latin typeface="Verdana" pitchFamily="34" charset="0"/>
        </a:defRPr>
      </a:lvl4pPr>
      <a:lvl5pPr algn="ctr" rtl="0" eaLnBrk="0" fontAlgn="base" hangingPunct="0">
        <a:spcBef>
          <a:spcPct val="0"/>
        </a:spcBef>
        <a:spcAft>
          <a:spcPct val="0"/>
        </a:spcAft>
        <a:defRPr sz="3200">
          <a:solidFill>
            <a:schemeClr val="bg1"/>
          </a:solidFill>
          <a:latin typeface="Verdana" pitchFamily="34" charset="0"/>
        </a:defRPr>
      </a:lvl5pPr>
      <a:lvl6pPr marL="457200" algn="ctr" rtl="0" fontAlgn="base">
        <a:spcBef>
          <a:spcPct val="0"/>
        </a:spcBef>
        <a:spcAft>
          <a:spcPct val="0"/>
        </a:spcAft>
        <a:defRPr sz="3200">
          <a:solidFill>
            <a:schemeClr val="bg1"/>
          </a:solidFill>
          <a:latin typeface="Verdana" pitchFamily="34" charset="0"/>
        </a:defRPr>
      </a:lvl6pPr>
      <a:lvl7pPr marL="914400" algn="ctr" rtl="0" fontAlgn="base">
        <a:spcBef>
          <a:spcPct val="0"/>
        </a:spcBef>
        <a:spcAft>
          <a:spcPct val="0"/>
        </a:spcAft>
        <a:defRPr sz="3200">
          <a:solidFill>
            <a:schemeClr val="bg1"/>
          </a:solidFill>
          <a:latin typeface="Verdana" pitchFamily="34" charset="0"/>
        </a:defRPr>
      </a:lvl7pPr>
      <a:lvl8pPr marL="1371600" algn="ctr" rtl="0" fontAlgn="base">
        <a:spcBef>
          <a:spcPct val="0"/>
        </a:spcBef>
        <a:spcAft>
          <a:spcPct val="0"/>
        </a:spcAft>
        <a:defRPr sz="3200">
          <a:solidFill>
            <a:schemeClr val="bg1"/>
          </a:solidFill>
          <a:latin typeface="Verdana" pitchFamily="34" charset="0"/>
        </a:defRPr>
      </a:lvl8pPr>
      <a:lvl9pPr marL="1828800" algn="ctr" rtl="0" fontAlgn="base">
        <a:spcBef>
          <a:spcPct val="0"/>
        </a:spcBef>
        <a:spcAft>
          <a:spcPct val="0"/>
        </a:spcAft>
        <a:defRPr sz="3200">
          <a:solidFill>
            <a:schemeClr val="bg1"/>
          </a:solidFill>
          <a:latin typeface="Verdana" pitchFamily="34" charset="0"/>
        </a:defRPr>
      </a:lvl9pPr>
    </p:titleStyle>
    <p:bodyStyle>
      <a:lvl1pPr marL="342900" indent="-342900" algn="l" rtl="0" eaLnBrk="0" fontAlgn="base" hangingPunct="0">
        <a:spcBef>
          <a:spcPct val="20000"/>
        </a:spcBef>
        <a:spcAft>
          <a:spcPct val="0"/>
        </a:spcAft>
        <a:buClr>
          <a:schemeClr val="hlink"/>
        </a:buClr>
        <a:buFont typeface="Wingdings" pitchFamily="2" charset="2"/>
        <a:buChar char="v"/>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itchFamily="2" charset="2"/>
        <a:buChar char="§"/>
        <a:defRPr sz="2800">
          <a:solidFill>
            <a:schemeClr val="tx1"/>
          </a:solidFill>
          <a:latin typeface="Arial"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1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 Id="rId5" Type="http://schemas.openxmlformats.org/officeDocument/2006/relationships/image" Target="../media/image22.png"/><Relationship Id="rId4" Type="http://schemas.openxmlformats.org/officeDocument/2006/relationships/image" Target="../media/image21.jpeg"/></Relationships>
</file>

<file path=ppt/slides/_rels/slide13.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285852" y="1857364"/>
            <a:ext cx="7239000" cy="1371600"/>
          </a:xfrm>
        </p:spPr>
        <p:txBody>
          <a:bodyPr/>
          <a:lstStyle/>
          <a:p>
            <a:pPr eaLnBrk="1" hangingPunct="1"/>
            <a:r>
              <a:rPr lang="en-US" altLang="zh-CN" sz="3600" dirty="0" smtClean="0">
                <a:solidFill>
                  <a:srgbClr val="0000FF"/>
                </a:solidFill>
                <a:latin typeface="Arial" pitchFamily="34" charset="0"/>
                <a:ea typeface="宋体" charset="-122"/>
                <a:cs typeface="Arial" pitchFamily="34" charset="0"/>
              </a:rPr>
              <a:t/>
            </a:r>
            <a:br>
              <a:rPr lang="en-US" altLang="zh-CN" sz="3600" dirty="0" smtClean="0">
                <a:solidFill>
                  <a:srgbClr val="0000FF"/>
                </a:solidFill>
                <a:latin typeface="Arial" pitchFamily="34" charset="0"/>
                <a:ea typeface="宋体" charset="-122"/>
                <a:cs typeface="Arial" pitchFamily="34" charset="0"/>
              </a:rPr>
            </a:br>
            <a:r>
              <a:rPr lang="zh-CN" altLang="en-US" sz="5400" dirty="0" smtClean="0">
                <a:solidFill>
                  <a:srgbClr val="0000FF"/>
                </a:solidFill>
                <a:latin typeface="Arial" pitchFamily="34" charset="0"/>
                <a:ea typeface="微软雅黑" pitchFamily="34" charset="-122"/>
                <a:cs typeface="Arial" pitchFamily="34" charset="0"/>
              </a:rPr>
              <a:t>模内热切油路设计规范</a:t>
            </a:r>
            <a:endParaRPr lang="en-US" altLang="zh-CN" sz="5400" dirty="0" smtClean="0">
              <a:solidFill>
                <a:srgbClr val="0000FF"/>
              </a:solidFill>
              <a:latin typeface="Arial" pitchFamily="34" charset="0"/>
              <a:ea typeface="微软雅黑" pitchFamily="34" charset="-122"/>
              <a:cs typeface="Arial" pitchFamily="34" charset="0"/>
            </a:endParaRPr>
          </a:p>
        </p:txBody>
      </p:sp>
      <p:sp>
        <p:nvSpPr>
          <p:cNvPr id="4100" name="Rectangle 3"/>
          <p:cNvSpPr>
            <a:spLocks noGrp="1" noChangeArrowheads="1"/>
          </p:cNvSpPr>
          <p:nvPr>
            <p:ph type="subTitle" idx="1"/>
          </p:nvPr>
        </p:nvSpPr>
        <p:spPr>
          <a:xfrm>
            <a:off x="1571604" y="5174006"/>
            <a:ext cx="5143536" cy="381000"/>
          </a:xfrm>
        </p:spPr>
        <p:txBody>
          <a:bodyPr/>
          <a:lstStyle/>
          <a:p>
            <a:pPr eaLnBrk="1" hangingPunct="1"/>
            <a:r>
              <a:rPr lang="zh-CN" altLang="en-US" sz="2400" b="0" dirty="0" smtClean="0">
                <a:ea typeface="微软雅黑" pitchFamily="34" charset="-122"/>
              </a:rPr>
              <a:t>烟台海得力克模具自动化有限公司</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5" name="Picture 3"/>
          <p:cNvPicPr>
            <a:picLocks noChangeAspect="1" noChangeArrowheads="1"/>
          </p:cNvPicPr>
          <p:nvPr/>
        </p:nvPicPr>
        <p:blipFill>
          <a:blip r:embed="rId2"/>
          <a:srcRect/>
          <a:stretch>
            <a:fillRect/>
          </a:stretch>
        </p:blipFill>
        <p:spPr bwMode="auto">
          <a:xfrm>
            <a:off x="1428728" y="2857496"/>
            <a:ext cx="5929354" cy="3295571"/>
          </a:xfrm>
          <a:prstGeom prst="rect">
            <a:avLst/>
          </a:prstGeom>
          <a:noFill/>
          <a:ln w="9525">
            <a:noFill/>
            <a:miter lim="800000"/>
            <a:headEnd/>
            <a:tailEnd/>
          </a:ln>
          <a:effectLst/>
        </p:spPr>
      </p:pic>
      <p:sp>
        <p:nvSpPr>
          <p:cNvPr id="4" name="Rectangle 4"/>
          <p:cNvSpPr>
            <a:spLocks noChangeArrowheads="1"/>
          </p:cNvSpPr>
          <p:nvPr/>
        </p:nvSpPr>
        <p:spPr bwMode="black">
          <a:xfrm>
            <a:off x="620713" y="284163"/>
            <a:ext cx="7162800" cy="563562"/>
          </a:xfrm>
          <a:prstGeom prst="rect">
            <a:avLst/>
          </a:prstGeom>
          <a:noFill/>
          <a:ln w="9525">
            <a:noFill/>
            <a:miter lim="800000"/>
            <a:headEnd/>
            <a:tailEnd/>
          </a:ln>
        </p:spPr>
        <p:txBody>
          <a:bodyPr anchor="ctr"/>
          <a:lstStyle/>
          <a:p>
            <a:pPr algn="ctr"/>
            <a:r>
              <a:rPr lang="zh-CN" altLang="en-US" sz="3200" dirty="0" smtClean="0">
                <a:solidFill>
                  <a:schemeClr val="bg1"/>
                </a:solidFill>
              </a:rPr>
              <a:t>三</a:t>
            </a:r>
            <a:r>
              <a:rPr lang="en-US" altLang="zh-CN" sz="3200" dirty="0" smtClean="0">
                <a:solidFill>
                  <a:schemeClr val="bg1"/>
                </a:solidFill>
              </a:rPr>
              <a:t>.</a:t>
            </a:r>
            <a:r>
              <a:rPr lang="zh-CN" altLang="en-US" sz="3200" dirty="0" smtClean="0">
                <a:solidFill>
                  <a:schemeClr val="bg1"/>
                </a:solidFill>
              </a:rPr>
              <a:t>常见油路设计方案</a:t>
            </a:r>
          </a:p>
        </p:txBody>
      </p:sp>
      <p:sp>
        <p:nvSpPr>
          <p:cNvPr id="30" name="TextBox 29"/>
          <p:cNvSpPr txBox="1">
            <a:spLocks noChangeArrowheads="1"/>
          </p:cNvSpPr>
          <p:nvPr/>
        </p:nvSpPr>
        <p:spPr bwMode="auto">
          <a:xfrm>
            <a:off x="642910" y="1000108"/>
            <a:ext cx="6500858" cy="523220"/>
          </a:xfrm>
          <a:prstGeom prst="rect">
            <a:avLst/>
          </a:prstGeom>
          <a:noFill/>
          <a:ln w="9525">
            <a:noFill/>
            <a:miter lim="800000"/>
            <a:headEnd/>
            <a:tailEnd/>
          </a:ln>
        </p:spPr>
        <p:txBody>
          <a:bodyPr wrap="square">
            <a:spAutoFit/>
          </a:bodyPr>
          <a:lstStyle/>
          <a:p>
            <a:r>
              <a:rPr lang="zh-CN" altLang="en-US" sz="2800" b="1" dirty="0" smtClean="0">
                <a:solidFill>
                  <a:srgbClr val="040710"/>
                </a:solidFill>
              </a:rPr>
              <a:t>方案</a:t>
            </a:r>
            <a:r>
              <a:rPr lang="en-US" altLang="zh-CN" sz="2800" b="1" dirty="0" smtClean="0">
                <a:solidFill>
                  <a:srgbClr val="040710"/>
                </a:solidFill>
              </a:rPr>
              <a:t>B---</a:t>
            </a:r>
            <a:r>
              <a:rPr lang="zh-CN" altLang="en-US" sz="2800" b="1" dirty="0" smtClean="0">
                <a:solidFill>
                  <a:srgbClr val="040710"/>
                </a:solidFill>
              </a:rPr>
              <a:t>模板转接块方案</a:t>
            </a:r>
            <a:endParaRPr lang="zh-CN" altLang="en-US" sz="2800" b="1" dirty="0">
              <a:solidFill>
                <a:srgbClr val="040710"/>
              </a:solidFill>
            </a:endParaRPr>
          </a:p>
        </p:txBody>
      </p:sp>
      <p:sp>
        <p:nvSpPr>
          <p:cNvPr id="24" name="TextBox 23"/>
          <p:cNvSpPr txBox="1"/>
          <p:nvPr/>
        </p:nvSpPr>
        <p:spPr>
          <a:xfrm>
            <a:off x="642910" y="1571612"/>
            <a:ext cx="8032968" cy="646331"/>
          </a:xfrm>
          <a:prstGeom prst="rect">
            <a:avLst/>
          </a:prstGeom>
          <a:noFill/>
        </p:spPr>
        <p:txBody>
          <a:bodyPr wrap="square" rtlCol="0">
            <a:spAutoFit/>
          </a:bodyPr>
          <a:lstStyle/>
          <a:p>
            <a:r>
              <a:rPr lang="zh-CN" altLang="en-US" b="1" dirty="0" smtClean="0">
                <a:solidFill>
                  <a:srgbClr val="0000FF"/>
                </a:solidFill>
              </a:rPr>
              <a:t>应用范围：严格来说此方案为</a:t>
            </a:r>
            <a:r>
              <a:rPr lang="en-US" altLang="zh-CN" b="1" dirty="0" smtClean="0">
                <a:solidFill>
                  <a:srgbClr val="0000FF"/>
                </a:solidFill>
              </a:rPr>
              <a:t>A</a:t>
            </a:r>
            <a:r>
              <a:rPr lang="zh-CN" altLang="en-US" b="1" dirty="0" smtClean="0">
                <a:solidFill>
                  <a:srgbClr val="0000FF"/>
                </a:solidFill>
              </a:rPr>
              <a:t>方案的一种，当</a:t>
            </a:r>
            <a:r>
              <a:rPr lang="en-US" altLang="zh-CN" b="1" dirty="0" smtClean="0">
                <a:solidFill>
                  <a:srgbClr val="0000FF"/>
                </a:solidFill>
              </a:rPr>
              <a:t>A</a:t>
            </a:r>
            <a:r>
              <a:rPr lang="zh-CN" altLang="en-US" b="1" dirty="0" smtClean="0">
                <a:solidFill>
                  <a:srgbClr val="0000FF"/>
                </a:solidFill>
              </a:rPr>
              <a:t>方案油路产生干涉或者形成的滞留区较多时，可在模具中设计转接板，将油路串联</a:t>
            </a:r>
            <a:r>
              <a:rPr lang="en-US" altLang="zh-CN" b="1" dirty="0" smtClean="0">
                <a:solidFill>
                  <a:srgbClr val="0000FF"/>
                </a:solidFill>
              </a:rPr>
              <a:t>.</a:t>
            </a:r>
            <a:endParaRPr lang="zh-CN" altLang="en-US" b="1" dirty="0" smtClean="0">
              <a:solidFill>
                <a:srgbClr val="0000FF"/>
              </a:solidFill>
            </a:endParaRPr>
          </a:p>
        </p:txBody>
      </p:sp>
      <p:sp>
        <p:nvSpPr>
          <p:cNvPr id="22" name="TextBox 21"/>
          <p:cNvSpPr txBox="1"/>
          <p:nvPr/>
        </p:nvSpPr>
        <p:spPr>
          <a:xfrm>
            <a:off x="714348" y="2285992"/>
            <a:ext cx="7715304" cy="584775"/>
          </a:xfrm>
          <a:prstGeom prst="rect">
            <a:avLst/>
          </a:prstGeom>
          <a:noFill/>
        </p:spPr>
        <p:txBody>
          <a:bodyPr wrap="square" rtlCol="0">
            <a:spAutoFit/>
          </a:bodyPr>
          <a:lstStyle/>
          <a:p>
            <a:r>
              <a:rPr lang="zh-CN" altLang="en-US" sz="1600" dirty="0" smtClean="0">
                <a:solidFill>
                  <a:srgbClr val="040710"/>
                </a:solidFill>
              </a:rPr>
              <a:t>如下图所示：红色点为顶针位置，模板中其他竖直油路产生滞留区较多</a:t>
            </a:r>
            <a:r>
              <a:rPr lang="en-US" altLang="zh-CN" sz="1600" dirty="0" smtClean="0">
                <a:solidFill>
                  <a:srgbClr val="040710"/>
                </a:solidFill>
              </a:rPr>
              <a:t>,</a:t>
            </a:r>
            <a:r>
              <a:rPr lang="zh-CN" altLang="en-US" sz="1600" dirty="0" smtClean="0">
                <a:solidFill>
                  <a:srgbClr val="040710"/>
                </a:solidFill>
              </a:rPr>
              <a:t>固设计转接板（蓝色线部分）避开顶针与油路干涉</a:t>
            </a:r>
            <a:r>
              <a:rPr lang="en-US" altLang="zh-CN" sz="1600" dirty="0" smtClean="0">
                <a:solidFill>
                  <a:srgbClr val="040710"/>
                </a:solidFill>
              </a:rPr>
              <a:t>,</a:t>
            </a:r>
            <a:r>
              <a:rPr lang="zh-CN" altLang="en-US" sz="1600" dirty="0" smtClean="0">
                <a:solidFill>
                  <a:srgbClr val="040710"/>
                </a:solidFill>
              </a:rPr>
              <a:t>转接板也可贴在模板底部</a:t>
            </a:r>
            <a:r>
              <a:rPr lang="en-US" altLang="zh-CN" sz="1600" dirty="0" smtClean="0">
                <a:solidFill>
                  <a:srgbClr val="040710"/>
                </a:solidFill>
              </a:rPr>
              <a:t>.</a:t>
            </a:r>
            <a:endParaRPr lang="zh-CN" altLang="en-US" sz="1600" dirty="0">
              <a:solidFill>
                <a:srgbClr val="040710"/>
              </a:solidFill>
            </a:endParaRPr>
          </a:p>
        </p:txBody>
      </p:sp>
      <p:sp>
        <p:nvSpPr>
          <p:cNvPr id="18" name="TextBox 17"/>
          <p:cNvSpPr txBox="1"/>
          <p:nvPr/>
        </p:nvSpPr>
        <p:spPr>
          <a:xfrm>
            <a:off x="6239172" y="5857892"/>
            <a:ext cx="1211264" cy="324760"/>
          </a:xfrm>
          <a:prstGeom prst="rect">
            <a:avLst/>
          </a:prstGeom>
          <a:noFill/>
        </p:spPr>
        <p:txBody>
          <a:bodyPr wrap="none" rtlCol="0">
            <a:spAutoFit/>
          </a:bodyPr>
          <a:lstStyle/>
          <a:p>
            <a:r>
              <a:rPr lang="zh-CN" altLang="en-US" b="1" dirty="0" smtClean="0"/>
              <a:t>局部剖面图</a:t>
            </a:r>
            <a:endParaRPr lang="zh-CN" altLang="en-US" b="1" dirty="0"/>
          </a:p>
        </p:txBody>
      </p:sp>
      <p:sp>
        <p:nvSpPr>
          <p:cNvPr id="28" name="圆角矩形 27"/>
          <p:cNvSpPr/>
          <p:nvPr/>
        </p:nvSpPr>
        <p:spPr>
          <a:xfrm>
            <a:off x="7310742" y="3643314"/>
            <a:ext cx="905107" cy="319306"/>
          </a:xfrm>
          <a:prstGeom prst="roundRect">
            <a:avLst/>
          </a:prstGeom>
          <a:solidFill>
            <a:srgbClr val="0000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t>转接板</a:t>
            </a:r>
            <a:endParaRPr lang="zh-CN" altLang="en-US" b="1" dirty="0"/>
          </a:p>
        </p:txBody>
      </p:sp>
      <p:cxnSp>
        <p:nvCxnSpPr>
          <p:cNvPr id="26" name="直接连接符 25"/>
          <p:cNvCxnSpPr/>
          <p:nvPr/>
        </p:nvCxnSpPr>
        <p:spPr>
          <a:xfrm rot="5400000" flipH="1" flipV="1">
            <a:off x="7167865" y="3860827"/>
            <a:ext cx="214316" cy="214314"/>
          </a:xfrm>
          <a:prstGeom prst="line">
            <a:avLst/>
          </a:prstGeom>
          <a:ln>
            <a:solidFill>
              <a:srgbClr val="0000FF"/>
            </a:solidFill>
            <a:headEnd type="ova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black">
          <a:xfrm>
            <a:off x="620713" y="284163"/>
            <a:ext cx="7162800" cy="563562"/>
          </a:xfrm>
          <a:prstGeom prst="rect">
            <a:avLst/>
          </a:prstGeom>
          <a:noFill/>
          <a:ln w="9525">
            <a:noFill/>
            <a:miter lim="800000"/>
            <a:headEnd/>
            <a:tailEnd/>
          </a:ln>
        </p:spPr>
        <p:txBody>
          <a:bodyPr anchor="ctr"/>
          <a:lstStyle/>
          <a:p>
            <a:pPr algn="ctr"/>
            <a:r>
              <a:rPr lang="zh-CN" altLang="en-US" sz="3200" dirty="0" smtClean="0">
                <a:solidFill>
                  <a:schemeClr val="bg1"/>
                </a:solidFill>
              </a:rPr>
              <a:t>三</a:t>
            </a:r>
            <a:r>
              <a:rPr lang="en-US" altLang="zh-CN" sz="3200" dirty="0" smtClean="0">
                <a:solidFill>
                  <a:schemeClr val="bg1"/>
                </a:solidFill>
              </a:rPr>
              <a:t>.</a:t>
            </a:r>
            <a:r>
              <a:rPr lang="zh-CN" altLang="en-US" sz="3200" dirty="0" smtClean="0">
                <a:solidFill>
                  <a:schemeClr val="bg1"/>
                </a:solidFill>
              </a:rPr>
              <a:t>常见油路设计方案</a:t>
            </a:r>
          </a:p>
        </p:txBody>
      </p:sp>
      <p:sp>
        <p:nvSpPr>
          <p:cNvPr id="30" name="TextBox 29"/>
          <p:cNvSpPr txBox="1">
            <a:spLocks noChangeArrowheads="1"/>
          </p:cNvSpPr>
          <p:nvPr/>
        </p:nvSpPr>
        <p:spPr bwMode="auto">
          <a:xfrm>
            <a:off x="642910" y="1000108"/>
            <a:ext cx="6500858" cy="523220"/>
          </a:xfrm>
          <a:prstGeom prst="rect">
            <a:avLst/>
          </a:prstGeom>
          <a:noFill/>
          <a:ln w="9525">
            <a:noFill/>
            <a:miter lim="800000"/>
            <a:headEnd/>
            <a:tailEnd/>
          </a:ln>
        </p:spPr>
        <p:txBody>
          <a:bodyPr wrap="square">
            <a:spAutoFit/>
          </a:bodyPr>
          <a:lstStyle/>
          <a:p>
            <a:r>
              <a:rPr lang="zh-CN" altLang="en-US" sz="2800" b="1" dirty="0" smtClean="0">
                <a:solidFill>
                  <a:srgbClr val="040710"/>
                </a:solidFill>
              </a:rPr>
              <a:t>方案</a:t>
            </a:r>
            <a:r>
              <a:rPr lang="en-US" altLang="zh-CN" sz="2800" b="1" dirty="0" smtClean="0">
                <a:solidFill>
                  <a:srgbClr val="040710"/>
                </a:solidFill>
              </a:rPr>
              <a:t>C---</a:t>
            </a:r>
            <a:r>
              <a:rPr lang="zh-CN" altLang="en-US" sz="2800" b="1" dirty="0" smtClean="0">
                <a:solidFill>
                  <a:srgbClr val="040710"/>
                </a:solidFill>
              </a:rPr>
              <a:t>球形接头方案</a:t>
            </a:r>
            <a:endParaRPr lang="zh-CN" altLang="en-US" sz="2800" b="1" dirty="0">
              <a:solidFill>
                <a:srgbClr val="040710"/>
              </a:solidFill>
            </a:endParaRPr>
          </a:p>
        </p:txBody>
      </p:sp>
      <p:sp>
        <p:nvSpPr>
          <p:cNvPr id="24" name="TextBox 23"/>
          <p:cNvSpPr txBox="1"/>
          <p:nvPr/>
        </p:nvSpPr>
        <p:spPr>
          <a:xfrm>
            <a:off x="642910" y="1571612"/>
            <a:ext cx="8032968" cy="646331"/>
          </a:xfrm>
          <a:prstGeom prst="rect">
            <a:avLst/>
          </a:prstGeom>
          <a:noFill/>
        </p:spPr>
        <p:txBody>
          <a:bodyPr wrap="square" rtlCol="0">
            <a:spAutoFit/>
          </a:bodyPr>
          <a:lstStyle/>
          <a:p>
            <a:r>
              <a:rPr lang="zh-CN" altLang="en-US" b="1" dirty="0" smtClean="0">
                <a:solidFill>
                  <a:srgbClr val="0000FF"/>
                </a:solidFill>
              </a:rPr>
              <a:t>应用范围：单组切刀模具中没空间引出油路时，建议从微型缸底部将分油路打通通过球型接头连接高压油管将油路引出</a:t>
            </a:r>
            <a:r>
              <a:rPr lang="en-US" altLang="zh-CN" b="1" dirty="0" smtClean="0">
                <a:solidFill>
                  <a:srgbClr val="0000FF"/>
                </a:solidFill>
              </a:rPr>
              <a:t>.</a:t>
            </a:r>
            <a:endParaRPr lang="zh-CN" altLang="en-US" dirty="0"/>
          </a:p>
        </p:txBody>
      </p:sp>
      <p:grpSp>
        <p:nvGrpSpPr>
          <p:cNvPr id="45" name="组合 44"/>
          <p:cNvGrpSpPr/>
          <p:nvPr/>
        </p:nvGrpSpPr>
        <p:grpSpPr>
          <a:xfrm>
            <a:off x="1428728" y="2428868"/>
            <a:ext cx="5625392" cy="3843364"/>
            <a:chOff x="2000232" y="2428868"/>
            <a:chExt cx="5625392" cy="3843364"/>
          </a:xfrm>
        </p:grpSpPr>
        <p:pic>
          <p:nvPicPr>
            <p:cNvPr id="40" name="Picture 2"/>
            <p:cNvPicPr>
              <a:picLocks noChangeAspect="1" noChangeArrowheads="1"/>
            </p:cNvPicPr>
            <p:nvPr/>
          </p:nvPicPr>
          <p:blipFill>
            <a:blip r:embed="rId2"/>
            <a:srcRect/>
            <a:stretch>
              <a:fillRect/>
            </a:stretch>
          </p:blipFill>
          <p:spPr bwMode="auto">
            <a:xfrm>
              <a:off x="2000232" y="2428868"/>
              <a:ext cx="1265040" cy="3843364"/>
            </a:xfrm>
            <a:prstGeom prst="rect">
              <a:avLst/>
            </a:prstGeom>
            <a:noFill/>
            <a:ln w="9525">
              <a:noFill/>
              <a:miter lim="800000"/>
              <a:headEnd/>
              <a:tailEnd/>
            </a:ln>
            <a:effectLst/>
          </p:spPr>
        </p:pic>
        <p:pic>
          <p:nvPicPr>
            <p:cNvPr id="41" name="Picture 3"/>
            <p:cNvPicPr>
              <a:picLocks noChangeAspect="1" noChangeArrowheads="1"/>
            </p:cNvPicPr>
            <p:nvPr/>
          </p:nvPicPr>
          <p:blipFill>
            <a:blip r:embed="rId3"/>
            <a:srcRect/>
            <a:stretch>
              <a:fillRect/>
            </a:stretch>
          </p:blipFill>
          <p:spPr bwMode="auto">
            <a:xfrm>
              <a:off x="4214810" y="3071810"/>
              <a:ext cx="3105889" cy="3056035"/>
            </a:xfrm>
            <a:prstGeom prst="rect">
              <a:avLst/>
            </a:prstGeom>
            <a:noFill/>
            <a:ln w="9525">
              <a:noFill/>
              <a:miter lim="800000"/>
              <a:headEnd/>
              <a:tailEnd/>
            </a:ln>
            <a:effectLst/>
          </p:spPr>
        </p:pic>
        <p:sp>
          <p:nvSpPr>
            <p:cNvPr id="42" name="TextBox 41"/>
            <p:cNvSpPr txBox="1"/>
            <p:nvPr/>
          </p:nvSpPr>
          <p:spPr>
            <a:xfrm>
              <a:off x="4286248" y="2571744"/>
              <a:ext cx="3339376" cy="369332"/>
            </a:xfrm>
            <a:prstGeom prst="rect">
              <a:avLst/>
            </a:prstGeom>
            <a:noFill/>
          </p:spPr>
          <p:txBody>
            <a:bodyPr wrap="none" rtlCol="0">
              <a:spAutoFit/>
            </a:bodyPr>
            <a:lstStyle/>
            <a:p>
              <a:r>
                <a:rPr lang="zh-CN" altLang="en-US" b="1" dirty="0" smtClean="0">
                  <a:solidFill>
                    <a:srgbClr val="002060"/>
                  </a:solidFill>
                </a:rPr>
                <a:t>球形接头可</a:t>
              </a:r>
              <a:r>
                <a:rPr lang="en-US" altLang="zh-CN" b="1" dirty="0" smtClean="0">
                  <a:solidFill>
                    <a:srgbClr val="002060"/>
                  </a:solidFill>
                </a:rPr>
                <a:t>360</a:t>
              </a:r>
              <a:r>
                <a:rPr lang="zh-CN" altLang="en-US" b="1" dirty="0" smtClean="0">
                  <a:solidFill>
                    <a:srgbClr val="002060"/>
                  </a:solidFill>
                </a:rPr>
                <a:t>度空间旋转使用</a:t>
              </a:r>
              <a:endParaRPr lang="zh-CN" altLang="en-US" b="1" dirty="0">
                <a:solidFill>
                  <a:srgbClr val="002060"/>
                </a:solidFill>
              </a:endParaRPr>
            </a:p>
          </p:txBody>
        </p:sp>
        <p:sp>
          <p:nvSpPr>
            <p:cNvPr id="44" name="椭圆形标注 43"/>
            <p:cNvSpPr/>
            <p:nvPr/>
          </p:nvSpPr>
          <p:spPr>
            <a:xfrm>
              <a:off x="4258101" y="3098042"/>
              <a:ext cx="3028543" cy="3031954"/>
            </a:xfrm>
            <a:prstGeom prst="wedgeEllipseCallout">
              <a:avLst>
                <a:gd name="adj1" fmla="val -110897"/>
                <a:gd name="adj2" fmla="val -17116"/>
              </a:avLst>
            </a:prstGeom>
            <a:noFill/>
            <a:ln w="28575">
              <a:solidFill>
                <a:schemeClr val="accent6">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46" name="Picture 5"/>
          <p:cNvPicPr>
            <a:picLocks noChangeAspect="1" noChangeArrowheads="1"/>
          </p:cNvPicPr>
          <p:nvPr/>
        </p:nvPicPr>
        <p:blipFill>
          <a:blip r:embed="rId4"/>
          <a:srcRect/>
          <a:stretch>
            <a:fillRect/>
          </a:stretch>
        </p:blipFill>
        <p:spPr bwMode="auto">
          <a:xfrm>
            <a:off x="6929454" y="4071942"/>
            <a:ext cx="1228831" cy="1143008"/>
          </a:xfrm>
          <a:prstGeom prst="rect">
            <a:avLst/>
          </a:prstGeom>
          <a:noFill/>
          <a:ln w="9525">
            <a:noFill/>
            <a:miter lim="800000"/>
            <a:headEnd/>
            <a:tailEnd/>
          </a:ln>
        </p:spPr>
      </p:pic>
      <p:sp>
        <p:nvSpPr>
          <p:cNvPr id="47" name="圆角矩形 23"/>
          <p:cNvSpPr>
            <a:spLocks noChangeArrowheads="1"/>
          </p:cNvSpPr>
          <p:nvPr/>
        </p:nvSpPr>
        <p:spPr bwMode="auto">
          <a:xfrm>
            <a:off x="7143768" y="5286388"/>
            <a:ext cx="1071562" cy="285750"/>
          </a:xfrm>
          <a:prstGeom prst="roundRect">
            <a:avLst>
              <a:gd name="adj" fmla="val 16667"/>
            </a:avLst>
          </a:prstGeom>
          <a:solidFill>
            <a:srgbClr val="0000FF"/>
          </a:solidFill>
          <a:ln w="9525" algn="ctr">
            <a:solidFill>
              <a:schemeClr val="bg1"/>
            </a:solidFill>
            <a:round/>
            <a:headEnd/>
            <a:tailEnd/>
          </a:ln>
        </p:spPr>
        <p:txBody>
          <a:bodyPr/>
          <a:lstStyle/>
          <a:p>
            <a:pPr algn="ctr">
              <a:spcBef>
                <a:spcPct val="50000"/>
              </a:spcBef>
              <a:buFont typeface="Arial" charset="0"/>
              <a:buNone/>
            </a:pPr>
            <a:r>
              <a:rPr lang="zh-CN" altLang="en-US" sz="1200" b="1" dirty="0">
                <a:solidFill>
                  <a:schemeClr val="bg1"/>
                </a:solidFill>
                <a:latin typeface="微软雅黑" pitchFamily="34" charset="-122"/>
              </a:rPr>
              <a:t>球形接头</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圆角矩形 13"/>
          <p:cNvSpPr/>
          <p:nvPr/>
        </p:nvSpPr>
        <p:spPr>
          <a:xfrm>
            <a:off x="642910" y="1500174"/>
            <a:ext cx="7929618" cy="714380"/>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1600" b="1" dirty="0" smtClean="0">
                <a:solidFill>
                  <a:schemeClr val="bg1"/>
                </a:solidFill>
              </a:rPr>
              <a:t>模内热切油路为超高压油路，一般密封方式难于达到高压油路密封效果</a:t>
            </a:r>
            <a:r>
              <a:rPr lang="en-US" altLang="zh-CN" sz="1600" b="1" dirty="0" smtClean="0">
                <a:solidFill>
                  <a:schemeClr val="bg1"/>
                </a:solidFill>
              </a:rPr>
              <a:t>:</a:t>
            </a:r>
            <a:r>
              <a:rPr lang="zh-CN" altLang="en-US" sz="1600" b="1" dirty="0" smtClean="0">
                <a:solidFill>
                  <a:schemeClr val="bg1"/>
                </a:solidFill>
              </a:rPr>
              <a:t>油路密封圈及堵油孔螺丝均为</a:t>
            </a:r>
            <a:r>
              <a:rPr lang="en-US" altLang="zh-CN" sz="1600" b="1" dirty="0" smtClean="0">
                <a:solidFill>
                  <a:schemeClr val="bg1"/>
                </a:solidFill>
              </a:rPr>
              <a:t>HDLC</a:t>
            </a:r>
            <a:r>
              <a:rPr lang="zh-CN" altLang="en-US" sz="1600" b="1" dirty="0" smtClean="0">
                <a:solidFill>
                  <a:schemeClr val="bg1"/>
                </a:solidFill>
              </a:rPr>
              <a:t>特制</a:t>
            </a:r>
            <a:r>
              <a:rPr lang="en-US" altLang="zh-CN" sz="1600" b="1" dirty="0" smtClean="0">
                <a:solidFill>
                  <a:schemeClr val="bg1"/>
                </a:solidFill>
              </a:rPr>
              <a:t>.</a:t>
            </a:r>
            <a:r>
              <a:rPr lang="zh-CN" altLang="en-US" sz="1600" b="1" dirty="0" smtClean="0">
                <a:solidFill>
                  <a:schemeClr val="bg1"/>
                </a:solidFill>
              </a:rPr>
              <a:t>相应模具上对应特征与常见密封方式有所区别</a:t>
            </a:r>
            <a:endParaRPr lang="en-US" altLang="zh-CN" sz="1600" b="1" dirty="0" smtClean="0">
              <a:solidFill>
                <a:schemeClr val="bg1"/>
              </a:solidFill>
            </a:endParaRPr>
          </a:p>
        </p:txBody>
      </p:sp>
      <p:sp>
        <p:nvSpPr>
          <p:cNvPr id="4" name="Rectangle 4"/>
          <p:cNvSpPr>
            <a:spLocks noGrp="1" noChangeArrowheads="1"/>
          </p:cNvSpPr>
          <p:nvPr>
            <p:ph type="title"/>
          </p:nvPr>
        </p:nvSpPr>
        <p:spPr bwMode="black">
          <a:prstGeom prst="rect">
            <a:avLst/>
          </a:prstGeom>
          <a:noFill/>
          <a:ln w="9525">
            <a:noFill/>
            <a:miter lim="800000"/>
            <a:headEnd/>
            <a:tailEnd/>
          </a:ln>
        </p:spPr>
        <p:txBody>
          <a:bodyPr anchor="ctr"/>
          <a:lstStyle/>
          <a:p>
            <a:pPr algn="ctr"/>
            <a:r>
              <a:rPr lang="zh-CN" altLang="en-US" sz="3200" dirty="0" smtClean="0">
                <a:solidFill>
                  <a:schemeClr val="bg1"/>
                </a:solidFill>
                <a:latin typeface="微软雅黑" pitchFamily="34" charset="-122"/>
                <a:ea typeface="微软雅黑" pitchFamily="34" charset="-122"/>
              </a:rPr>
              <a:t>四</a:t>
            </a:r>
            <a:r>
              <a:rPr lang="en-US" altLang="zh-CN" sz="3200" dirty="0" smtClean="0">
                <a:solidFill>
                  <a:schemeClr val="bg1"/>
                </a:solidFill>
                <a:latin typeface="微软雅黑" pitchFamily="34" charset="-122"/>
                <a:ea typeface="微软雅黑" pitchFamily="34" charset="-122"/>
              </a:rPr>
              <a:t>.</a:t>
            </a:r>
            <a:r>
              <a:rPr lang="zh-CN" altLang="en-US" sz="3200" dirty="0" smtClean="0">
                <a:solidFill>
                  <a:schemeClr val="bg1"/>
                </a:solidFill>
                <a:latin typeface="微软雅黑" pitchFamily="34" charset="-122"/>
                <a:ea typeface="微软雅黑" pitchFamily="34" charset="-122"/>
              </a:rPr>
              <a:t>油路设计</a:t>
            </a:r>
            <a:r>
              <a:rPr lang="zh-CN" altLang="en-US" dirty="0" smtClean="0">
                <a:latin typeface="微软雅黑" pitchFamily="34" charset="-122"/>
                <a:ea typeface="微软雅黑" pitchFamily="34" charset="-122"/>
              </a:rPr>
              <a:t>注意事项</a:t>
            </a:r>
            <a:endParaRPr lang="zh-CN" altLang="en-US" sz="3200" dirty="0" smtClean="0">
              <a:solidFill>
                <a:schemeClr val="bg1"/>
              </a:solidFill>
              <a:latin typeface="微软雅黑" pitchFamily="34" charset="-122"/>
              <a:ea typeface="微软雅黑" pitchFamily="34" charset="-122"/>
            </a:endParaRPr>
          </a:p>
        </p:txBody>
      </p:sp>
      <p:pic>
        <p:nvPicPr>
          <p:cNvPr id="22531" name="Picture 3"/>
          <p:cNvPicPr>
            <a:picLocks noChangeAspect="1" noChangeArrowheads="1"/>
          </p:cNvPicPr>
          <p:nvPr/>
        </p:nvPicPr>
        <p:blipFill>
          <a:blip r:embed="rId2"/>
          <a:srcRect/>
          <a:stretch>
            <a:fillRect/>
          </a:stretch>
        </p:blipFill>
        <p:spPr bwMode="auto">
          <a:xfrm>
            <a:off x="500034" y="2214554"/>
            <a:ext cx="3628484" cy="3397711"/>
          </a:xfrm>
          <a:prstGeom prst="rect">
            <a:avLst/>
          </a:prstGeom>
          <a:noFill/>
          <a:ln w="9525">
            <a:noFill/>
            <a:miter lim="800000"/>
            <a:headEnd/>
            <a:tailEnd/>
          </a:ln>
          <a:effectLst/>
        </p:spPr>
      </p:pic>
      <p:sp>
        <p:nvSpPr>
          <p:cNvPr id="15" name="TextBox 14"/>
          <p:cNvSpPr txBox="1"/>
          <p:nvPr/>
        </p:nvSpPr>
        <p:spPr>
          <a:xfrm>
            <a:off x="717743" y="5764924"/>
            <a:ext cx="3066597" cy="373727"/>
          </a:xfrm>
          <a:prstGeom prst="rect">
            <a:avLst/>
          </a:prstGeom>
          <a:noFill/>
        </p:spPr>
        <p:txBody>
          <a:bodyPr wrap="none" rtlCol="0">
            <a:spAutoFit/>
          </a:bodyPr>
          <a:lstStyle/>
          <a:p>
            <a:r>
              <a:rPr lang="zh-CN" altLang="en-US" dirty="0" smtClean="0">
                <a:solidFill>
                  <a:srgbClr val="0070C0"/>
                </a:solidFill>
              </a:rPr>
              <a:t>密封圈槽尺寸：</a:t>
            </a:r>
            <a:r>
              <a:rPr lang="en-US" altLang="zh-CN" dirty="0" smtClean="0">
                <a:solidFill>
                  <a:srgbClr val="0070C0"/>
                </a:solidFill>
              </a:rPr>
              <a:t>D10*1.5mm</a:t>
            </a:r>
            <a:endParaRPr lang="zh-CN" altLang="en-US" dirty="0">
              <a:solidFill>
                <a:srgbClr val="0070C0"/>
              </a:solidFill>
            </a:endParaRPr>
          </a:p>
        </p:txBody>
      </p:sp>
      <p:pic>
        <p:nvPicPr>
          <p:cNvPr id="22530" name="Picture 2"/>
          <p:cNvPicPr>
            <a:picLocks noChangeAspect="1" noChangeArrowheads="1"/>
          </p:cNvPicPr>
          <p:nvPr/>
        </p:nvPicPr>
        <p:blipFill>
          <a:blip r:embed="rId3"/>
          <a:srcRect/>
          <a:stretch>
            <a:fillRect/>
          </a:stretch>
        </p:blipFill>
        <p:spPr bwMode="auto">
          <a:xfrm>
            <a:off x="4643532" y="2214925"/>
            <a:ext cx="3537290" cy="3428024"/>
          </a:xfrm>
          <a:prstGeom prst="rect">
            <a:avLst/>
          </a:prstGeom>
          <a:noFill/>
          <a:ln w="9525">
            <a:noFill/>
            <a:miter lim="800000"/>
            <a:headEnd/>
            <a:tailEnd/>
          </a:ln>
          <a:effectLst/>
        </p:spPr>
      </p:pic>
      <p:sp>
        <p:nvSpPr>
          <p:cNvPr id="16" name="TextBox 15"/>
          <p:cNvSpPr txBox="1"/>
          <p:nvPr/>
        </p:nvSpPr>
        <p:spPr>
          <a:xfrm>
            <a:off x="4920967" y="5764924"/>
            <a:ext cx="3467931" cy="654022"/>
          </a:xfrm>
          <a:prstGeom prst="rect">
            <a:avLst/>
          </a:prstGeom>
          <a:noFill/>
        </p:spPr>
        <p:txBody>
          <a:bodyPr wrap="square" rtlCol="0">
            <a:spAutoFit/>
          </a:bodyPr>
          <a:lstStyle/>
          <a:p>
            <a:r>
              <a:rPr lang="zh-CN" altLang="en-US" dirty="0" smtClean="0">
                <a:solidFill>
                  <a:srgbClr val="0070C0"/>
                </a:solidFill>
              </a:rPr>
              <a:t>堵油路孔特征：</a:t>
            </a:r>
            <a:r>
              <a:rPr lang="en-US" altLang="zh-CN" dirty="0" smtClean="0">
                <a:solidFill>
                  <a:srgbClr val="0070C0"/>
                </a:solidFill>
              </a:rPr>
              <a:t>M10*1</a:t>
            </a:r>
            <a:r>
              <a:rPr lang="zh-CN" altLang="en-US" dirty="0" smtClean="0">
                <a:solidFill>
                  <a:srgbClr val="0070C0"/>
                </a:solidFill>
              </a:rPr>
              <a:t>螺牙</a:t>
            </a:r>
            <a:r>
              <a:rPr lang="en-US" altLang="zh-CN" dirty="0" smtClean="0">
                <a:solidFill>
                  <a:srgbClr val="0070C0"/>
                </a:solidFill>
              </a:rPr>
              <a:t>+74°</a:t>
            </a:r>
          </a:p>
          <a:p>
            <a:r>
              <a:rPr lang="en-US" altLang="zh-CN" dirty="0" smtClean="0">
                <a:solidFill>
                  <a:srgbClr val="0070C0"/>
                </a:solidFill>
              </a:rPr>
              <a:t>                          </a:t>
            </a:r>
            <a:r>
              <a:rPr lang="zh-CN" altLang="en-US" dirty="0" smtClean="0">
                <a:solidFill>
                  <a:srgbClr val="0070C0"/>
                </a:solidFill>
              </a:rPr>
              <a:t>锥度密封</a:t>
            </a:r>
            <a:endParaRPr lang="zh-CN" altLang="en-US" dirty="0">
              <a:solidFill>
                <a:srgbClr val="0070C0"/>
              </a:solidFill>
            </a:endParaRPr>
          </a:p>
        </p:txBody>
      </p:sp>
      <p:sp>
        <p:nvSpPr>
          <p:cNvPr id="20" name="圆角矩形 19"/>
          <p:cNvSpPr>
            <a:spLocks noChangeArrowheads="1"/>
          </p:cNvSpPr>
          <p:nvPr/>
        </p:nvSpPr>
        <p:spPr bwMode="auto">
          <a:xfrm>
            <a:off x="7829572" y="5415998"/>
            <a:ext cx="943406" cy="316773"/>
          </a:xfrm>
          <a:prstGeom prst="roundRect">
            <a:avLst>
              <a:gd name="adj" fmla="val 16667"/>
            </a:avLst>
          </a:prstGeom>
          <a:solidFill>
            <a:srgbClr val="0000FF"/>
          </a:solidFill>
          <a:ln w="9525" algn="ctr">
            <a:solidFill>
              <a:schemeClr val="bg1"/>
            </a:solidFill>
            <a:round/>
            <a:headEnd/>
            <a:tailEnd/>
          </a:ln>
        </p:spPr>
        <p:txBody>
          <a:bodyPr/>
          <a:lstStyle/>
          <a:p>
            <a:pPr algn="ctr">
              <a:spcBef>
                <a:spcPct val="50000"/>
              </a:spcBef>
              <a:buFont typeface="Arial" charset="0"/>
              <a:buNone/>
            </a:pPr>
            <a:r>
              <a:rPr lang="zh-CN" altLang="en-US" sz="1200" b="1" dirty="0">
                <a:solidFill>
                  <a:schemeClr val="bg1"/>
                </a:solidFill>
                <a:latin typeface="微软雅黑" pitchFamily="34" charset="-122"/>
              </a:rPr>
              <a:t>无头</a:t>
            </a:r>
            <a:r>
              <a:rPr lang="zh-CN" altLang="en-US" sz="1200" b="1" dirty="0" smtClean="0">
                <a:solidFill>
                  <a:schemeClr val="bg1"/>
                </a:solidFill>
                <a:latin typeface="微软雅黑" pitchFamily="34" charset="-122"/>
              </a:rPr>
              <a:t>排气</a:t>
            </a:r>
            <a:endParaRPr lang="zh-CN" altLang="en-US" sz="1200" b="1" dirty="0">
              <a:solidFill>
                <a:schemeClr val="bg1"/>
              </a:solidFill>
              <a:latin typeface="微软雅黑" pitchFamily="34" charset="-122"/>
            </a:endParaRPr>
          </a:p>
        </p:txBody>
      </p:sp>
      <p:sp>
        <p:nvSpPr>
          <p:cNvPr id="21" name="圆角矩形 27"/>
          <p:cNvSpPr>
            <a:spLocks noChangeArrowheads="1"/>
          </p:cNvSpPr>
          <p:nvPr/>
        </p:nvSpPr>
        <p:spPr bwMode="auto">
          <a:xfrm>
            <a:off x="3693109" y="5443618"/>
            <a:ext cx="1306245" cy="289150"/>
          </a:xfrm>
          <a:prstGeom prst="roundRect">
            <a:avLst>
              <a:gd name="adj" fmla="val 16667"/>
            </a:avLst>
          </a:prstGeom>
          <a:solidFill>
            <a:srgbClr val="0000FF"/>
          </a:solidFill>
          <a:ln w="9525" algn="ctr">
            <a:solidFill>
              <a:schemeClr val="bg1"/>
            </a:solidFill>
            <a:round/>
            <a:headEnd/>
            <a:tailEnd/>
          </a:ln>
        </p:spPr>
        <p:txBody>
          <a:bodyPr/>
          <a:lstStyle/>
          <a:p>
            <a:pPr algn="ctr">
              <a:spcBef>
                <a:spcPct val="50000"/>
              </a:spcBef>
              <a:buFont typeface="Arial" charset="0"/>
              <a:buNone/>
            </a:pPr>
            <a:r>
              <a:rPr lang="zh-CN" altLang="en-US" sz="1200" b="1" dirty="0">
                <a:solidFill>
                  <a:schemeClr val="bg1"/>
                </a:solidFill>
                <a:latin typeface="微软雅黑" pitchFamily="34" charset="-122"/>
              </a:rPr>
              <a:t>超高压静密封圈</a:t>
            </a:r>
          </a:p>
        </p:txBody>
      </p:sp>
      <p:sp>
        <p:nvSpPr>
          <p:cNvPr id="22" name="圆角矩形 21"/>
          <p:cNvSpPr/>
          <p:nvPr/>
        </p:nvSpPr>
        <p:spPr>
          <a:xfrm>
            <a:off x="3838239" y="4576162"/>
            <a:ext cx="1015976" cy="795168"/>
          </a:xfrm>
          <a:prstGeom prst="round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圆角矩形 23"/>
          <p:cNvSpPr/>
          <p:nvPr/>
        </p:nvSpPr>
        <p:spPr>
          <a:xfrm>
            <a:off x="7829572" y="4576162"/>
            <a:ext cx="957270" cy="781358"/>
          </a:xfrm>
          <a:prstGeom prst="roundRect">
            <a:avLst/>
          </a:pr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TextBox 12"/>
          <p:cNvSpPr txBox="1">
            <a:spLocks noChangeArrowheads="1"/>
          </p:cNvSpPr>
          <p:nvPr/>
        </p:nvSpPr>
        <p:spPr bwMode="auto">
          <a:xfrm>
            <a:off x="642910" y="1000108"/>
            <a:ext cx="6500858" cy="523220"/>
          </a:xfrm>
          <a:prstGeom prst="rect">
            <a:avLst/>
          </a:prstGeom>
          <a:noFill/>
          <a:ln w="9525">
            <a:noFill/>
            <a:miter lim="800000"/>
            <a:headEnd/>
            <a:tailEnd/>
          </a:ln>
        </p:spPr>
        <p:txBody>
          <a:bodyPr wrap="square">
            <a:spAutoFit/>
          </a:bodyPr>
          <a:lstStyle/>
          <a:p>
            <a:r>
              <a:rPr lang="en-US" altLang="zh-CN" sz="2800" b="1" dirty="0" smtClean="0">
                <a:solidFill>
                  <a:srgbClr val="040710"/>
                </a:solidFill>
              </a:rPr>
              <a:t>1.</a:t>
            </a:r>
            <a:r>
              <a:rPr lang="zh-CN" altLang="en-US" sz="2800" b="1" dirty="0" smtClean="0">
                <a:solidFill>
                  <a:srgbClr val="040710"/>
                </a:solidFill>
              </a:rPr>
              <a:t>油路密封方式</a:t>
            </a:r>
            <a:endParaRPr lang="zh-CN" altLang="en-US" sz="2800" b="1" dirty="0">
              <a:solidFill>
                <a:srgbClr val="04071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81" name="Picture 5"/>
          <p:cNvPicPr>
            <a:picLocks noChangeAspect="1" noChangeArrowheads="1"/>
          </p:cNvPicPr>
          <p:nvPr/>
        </p:nvPicPr>
        <p:blipFill>
          <a:blip r:embed="rId2"/>
          <a:srcRect/>
          <a:stretch>
            <a:fillRect/>
          </a:stretch>
        </p:blipFill>
        <p:spPr bwMode="auto">
          <a:xfrm>
            <a:off x="1428728" y="2143116"/>
            <a:ext cx="5929354" cy="4219454"/>
          </a:xfrm>
          <a:prstGeom prst="rect">
            <a:avLst/>
          </a:prstGeom>
          <a:noFill/>
          <a:ln w="9525">
            <a:noFill/>
            <a:miter lim="800000"/>
            <a:headEnd/>
            <a:tailEnd/>
          </a:ln>
          <a:effectLst/>
        </p:spPr>
      </p:pic>
      <p:sp>
        <p:nvSpPr>
          <p:cNvPr id="5" name="Rectangle 4"/>
          <p:cNvSpPr>
            <a:spLocks noGrp="1" noChangeArrowheads="1"/>
          </p:cNvSpPr>
          <p:nvPr>
            <p:ph type="title"/>
          </p:nvPr>
        </p:nvSpPr>
        <p:spPr bwMode="black">
          <a:xfrm>
            <a:off x="547688" y="319088"/>
            <a:ext cx="7162800" cy="563562"/>
          </a:xfrm>
          <a:prstGeom prst="rect">
            <a:avLst/>
          </a:prstGeom>
          <a:noFill/>
          <a:ln w="9525">
            <a:noFill/>
            <a:miter lim="800000"/>
            <a:headEnd/>
            <a:tailEnd/>
          </a:ln>
        </p:spPr>
        <p:txBody>
          <a:bodyPr anchor="ctr"/>
          <a:lstStyle/>
          <a:p>
            <a:pPr algn="ctr"/>
            <a:r>
              <a:rPr lang="zh-CN" altLang="en-US" sz="3200" dirty="0" smtClean="0">
                <a:solidFill>
                  <a:schemeClr val="bg1"/>
                </a:solidFill>
                <a:latin typeface="微软雅黑" pitchFamily="34" charset="-122"/>
                <a:ea typeface="微软雅黑" pitchFamily="34" charset="-122"/>
              </a:rPr>
              <a:t>四</a:t>
            </a:r>
            <a:r>
              <a:rPr lang="en-US" altLang="zh-CN" sz="3200" dirty="0" smtClean="0">
                <a:solidFill>
                  <a:schemeClr val="bg1"/>
                </a:solidFill>
                <a:latin typeface="微软雅黑" pitchFamily="34" charset="-122"/>
                <a:ea typeface="微软雅黑" pitchFamily="34" charset="-122"/>
              </a:rPr>
              <a:t>.</a:t>
            </a:r>
            <a:r>
              <a:rPr lang="zh-CN" altLang="en-US" sz="3200" dirty="0" smtClean="0">
                <a:solidFill>
                  <a:schemeClr val="bg1"/>
                </a:solidFill>
                <a:latin typeface="微软雅黑" pitchFamily="34" charset="-122"/>
                <a:ea typeface="微软雅黑" pitchFamily="34" charset="-122"/>
              </a:rPr>
              <a:t>油路设计</a:t>
            </a:r>
            <a:r>
              <a:rPr lang="zh-CN" altLang="en-US" dirty="0" smtClean="0">
                <a:latin typeface="微软雅黑" pitchFamily="34" charset="-122"/>
                <a:ea typeface="微软雅黑" pitchFamily="34" charset="-122"/>
              </a:rPr>
              <a:t>注意事项</a:t>
            </a:r>
            <a:endParaRPr lang="zh-CN" altLang="en-US" sz="3200" dirty="0" smtClean="0">
              <a:solidFill>
                <a:schemeClr val="bg1"/>
              </a:solidFill>
              <a:latin typeface="微软雅黑" pitchFamily="34" charset="-122"/>
              <a:ea typeface="微软雅黑" pitchFamily="34" charset="-122"/>
            </a:endParaRPr>
          </a:p>
        </p:txBody>
      </p:sp>
      <p:sp>
        <p:nvSpPr>
          <p:cNvPr id="6" name="TextBox 5"/>
          <p:cNvSpPr txBox="1">
            <a:spLocks noChangeArrowheads="1"/>
          </p:cNvSpPr>
          <p:nvPr/>
        </p:nvSpPr>
        <p:spPr bwMode="auto">
          <a:xfrm>
            <a:off x="642910" y="1000108"/>
            <a:ext cx="6500858" cy="523220"/>
          </a:xfrm>
          <a:prstGeom prst="rect">
            <a:avLst/>
          </a:prstGeom>
          <a:noFill/>
          <a:ln w="9525">
            <a:noFill/>
            <a:miter lim="800000"/>
            <a:headEnd/>
            <a:tailEnd/>
          </a:ln>
        </p:spPr>
        <p:txBody>
          <a:bodyPr wrap="square">
            <a:spAutoFit/>
          </a:bodyPr>
          <a:lstStyle/>
          <a:p>
            <a:r>
              <a:rPr lang="en-US" altLang="zh-CN" sz="2800" b="1" dirty="0" smtClean="0">
                <a:solidFill>
                  <a:srgbClr val="040710"/>
                </a:solidFill>
              </a:rPr>
              <a:t>2.</a:t>
            </a:r>
            <a:r>
              <a:rPr lang="zh-CN" altLang="en-US" sz="2800" b="1" dirty="0" smtClean="0">
                <a:solidFill>
                  <a:srgbClr val="040710"/>
                </a:solidFill>
              </a:rPr>
              <a:t>压密封圈螺丝设计</a:t>
            </a:r>
            <a:endParaRPr lang="zh-CN" altLang="en-US" sz="2800" b="1" dirty="0">
              <a:solidFill>
                <a:srgbClr val="040710"/>
              </a:solidFill>
            </a:endParaRPr>
          </a:p>
        </p:txBody>
      </p:sp>
      <p:cxnSp>
        <p:nvCxnSpPr>
          <p:cNvPr id="10" name="直接连接符 9"/>
          <p:cNvCxnSpPr/>
          <p:nvPr/>
        </p:nvCxnSpPr>
        <p:spPr>
          <a:xfrm rot="10800000" flipV="1">
            <a:off x="5065132" y="3214685"/>
            <a:ext cx="1221381" cy="1701"/>
          </a:xfrm>
          <a:prstGeom prst="line">
            <a:avLst/>
          </a:prstGeom>
          <a:ln>
            <a:solidFill>
              <a:srgbClr val="040710"/>
            </a:solidFill>
            <a:prstDash val="dash"/>
            <a:headEnd type="oval"/>
          </a:ln>
        </p:spPr>
        <p:style>
          <a:lnRef idx="1">
            <a:schemeClr val="accent1"/>
          </a:lnRef>
          <a:fillRef idx="0">
            <a:schemeClr val="accent1"/>
          </a:fillRef>
          <a:effectRef idx="0">
            <a:schemeClr val="accent1"/>
          </a:effectRef>
          <a:fontRef idx="minor">
            <a:schemeClr val="tx1"/>
          </a:fontRef>
        </p:style>
      </p:cxnSp>
      <p:sp>
        <p:nvSpPr>
          <p:cNvPr id="11" name="圆角矩形 27"/>
          <p:cNvSpPr>
            <a:spLocks noChangeArrowheads="1"/>
          </p:cNvSpPr>
          <p:nvPr/>
        </p:nvSpPr>
        <p:spPr bwMode="auto">
          <a:xfrm>
            <a:off x="3786182" y="3071810"/>
            <a:ext cx="1306245" cy="289150"/>
          </a:xfrm>
          <a:prstGeom prst="roundRect">
            <a:avLst>
              <a:gd name="adj" fmla="val 16667"/>
            </a:avLst>
          </a:prstGeom>
          <a:solidFill>
            <a:srgbClr val="0000FF"/>
          </a:solidFill>
          <a:ln w="9525" algn="ctr">
            <a:solidFill>
              <a:schemeClr val="bg1"/>
            </a:solidFill>
            <a:round/>
            <a:headEnd/>
            <a:tailEnd/>
          </a:ln>
        </p:spPr>
        <p:txBody>
          <a:bodyPr/>
          <a:lstStyle/>
          <a:p>
            <a:pPr algn="ctr">
              <a:spcBef>
                <a:spcPct val="50000"/>
              </a:spcBef>
              <a:buFont typeface="Arial" charset="0"/>
              <a:buNone/>
            </a:pPr>
            <a:r>
              <a:rPr lang="zh-CN" altLang="en-US" sz="1200" b="1" dirty="0">
                <a:solidFill>
                  <a:schemeClr val="bg1"/>
                </a:solidFill>
                <a:latin typeface="微软雅黑" pitchFamily="34" charset="-122"/>
              </a:rPr>
              <a:t>超高压静密封圈</a:t>
            </a:r>
          </a:p>
        </p:txBody>
      </p:sp>
      <p:sp>
        <p:nvSpPr>
          <p:cNvPr id="15" name="TextBox 14"/>
          <p:cNvSpPr txBox="1"/>
          <p:nvPr/>
        </p:nvSpPr>
        <p:spPr>
          <a:xfrm>
            <a:off x="642910" y="1571612"/>
            <a:ext cx="8032968" cy="646331"/>
          </a:xfrm>
          <a:prstGeom prst="rect">
            <a:avLst/>
          </a:prstGeom>
          <a:noFill/>
        </p:spPr>
        <p:txBody>
          <a:bodyPr wrap="square" rtlCol="0">
            <a:spAutoFit/>
          </a:bodyPr>
          <a:lstStyle/>
          <a:p>
            <a:r>
              <a:rPr lang="zh-CN" altLang="en-US" b="1" dirty="0" smtClean="0">
                <a:solidFill>
                  <a:srgbClr val="0000FF"/>
                </a:solidFill>
              </a:rPr>
              <a:t>当油路设计中出现需要设计转接块</a:t>
            </a:r>
            <a:r>
              <a:rPr lang="en-US" altLang="zh-CN" b="1" dirty="0" smtClean="0">
                <a:solidFill>
                  <a:srgbClr val="0000FF"/>
                </a:solidFill>
              </a:rPr>
              <a:t>,</a:t>
            </a:r>
            <a:r>
              <a:rPr lang="zh-CN" altLang="en-US" b="1" dirty="0" smtClean="0">
                <a:solidFill>
                  <a:srgbClr val="0000FF"/>
                </a:solidFill>
              </a:rPr>
              <a:t>且需通过螺丝压紧密封，建议每个超高压密封圈附近设计至少不少于</a:t>
            </a:r>
            <a:r>
              <a:rPr lang="en-US" altLang="zh-CN" b="1" dirty="0" smtClean="0">
                <a:solidFill>
                  <a:srgbClr val="0000FF"/>
                </a:solidFill>
              </a:rPr>
              <a:t>3</a:t>
            </a:r>
            <a:r>
              <a:rPr lang="zh-CN" altLang="en-US" b="1" dirty="0" smtClean="0">
                <a:solidFill>
                  <a:srgbClr val="0000FF"/>
                </a:solidFill>
              </a:rPr>
              <a:t>个</a:t>
            </a:r>
            <a:r>
              <a:rPr lang="en-US" altLang="zh-CN" b="1" dirty="0" smtClean="0">
                <a:solidFill>
                  <a:srgbClr val="0000FF"/>
                </a:solidFill>
              </a:rPr>
              <a:t>M6</a:t>
            </a:r>
            <a:r>
              <a:rPr lang="zh-CN" altLang="en-US" b="1" dirty="0" smtClean="0">
                <a:solidFill>
                  <a:srgbClr val="0000FF"/>
                </a:solidFill>
              </a:rPr>
              <a:t>螺丝</a:t>
            </a:r>
            <a:r>
              <a:rPr lang="en-US" altLang="zh-CN" b="1" dirty="0" smtClean="0">
                <a:solidFill>
                  <a:srgbClr val="0000FF"/>
                </a:solidFill>
              </a:rPr>
              <a:t>.</a:t>
            </a:r>
            <a:endParaRPr lang="zh-CN" altLang="en-US" b="1" dirty="0">
              <a:solidFill>
                <a:srgbClr val="0000FF"/>
              </a:solidFill>
            </a:endParaRPr>
          </a:p>
        </p:txBody>
      </p:sp>
      <p:cxnSp>
        <p:nvCxnSpPr>
          <p:cNvPr id="22" name="直接连接符 21"/>
          <p:cNvCxnSpPr>
            <a:endCxn id="11" idx="1"/>
          </p:cNvCxnSpPr>
          <p:nvPr/>
        </p:nvCxnSpPr>
        <p:spPr>
          <a:xfrm>
            <a:off x="2714612" y="3214686"/>
            <a:ext cx="1071570" cy="1699"/>
          </a:xfrm>
          <a:prstGeom prst="line">
            <a:avLst/>
          </a:prstGeom>
          <a:ln>
            <a:solidFill>
              <a:srgbClr val="040710"/>
            </a:solidFill>
            <a:prstDash val="dash"/>
            <a:headEnd type="ova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4"/>
          <p:cNvSpPr txBox="1">
            <a:spLocks noChangeArrowheads="1"/>
          </p:cNvSpPr>
          <p:nvPr/>
        </p:nvSpPr>
        <p:spPr bwMode="auto">
          <a:xfrm>
            <a:off x="2143108" y="5140969"/>
            <a:ext cx="4572000" cy="461665"/>
          </a:xfrm>
          <a:prstGeom prst="rect">
            <a:avLst/>
          </a:prstGeom>
          <a:noFill/>
          <a:ln w="9525">
            <a:noFill/>
            <a:miter lim="800000"/>
            <a:headEnd/>
            <a:tailEnd/>
          </a:ln>
        </p:spPr>
        <p:txBody>
          <a:bodyPr>
            <a:spAutoFit/>
          </a:bodyPr>
          <a:lstStyle/>
          <a:p>
            <a:r>
              <a:rPr lang="zh-CN" altLang="en-US" sz="2400" dirty="0">
                <a:solidFill>
                  <a:schemeClr val="bg1"/>
                </a:solidFill>
              </a:rPr>
              <a:t>模内热切</a:t>
            </a:r>
            <a:r>
              <a:rPr lang="zh-CN" altLang="en-US" sz="2400" dirty="0" smtClean="0">
                <a:solidFill>
                  <a:schemeClr val="bg1"/>
                </a:solidFill>
              </a:rPr>
              <a:t>油路设计规范</a:t>
            </a:r>
            <a:endParaRPr lang="zh-CN" altLang="en-US" sz="2400" dirty="0">
              <a:solidFill>
                <a:schemeClr val="bg1"/>
              </a:solidFill>
            </a:endParaRPr>
          </a:p>
        </p:txBody>
      </p:sp>
      <p:sp>
        <p:nvSpPr>
          <p:cNvPr id="86021" name="WordArt 5"/>
          <p:cNvSpPr>
            <a:spLocks noChangeArrowheads="1" noChangeShapeType="1" noTextEdit="1"/>
          </p:cNvSpPr>
          <p:nvPr/>
        </p:nvSpPr>
        <p:spPr bwMode="gray">
          <a:xfrm>
            <a:off x="1476375" y="4437063"/>
            <a:ext cx="5429250" cy="400050"/>
          </a:xfrm>
          <a:prstGeom prst="rect">
            <a:avLst/>
          </a:prstGeom>
        </p:spPr>
        <p:txBody>
          <a:bodyPr wrap="none" fromWordArt="1">
            <a:prstTxWarp prst="textDeflate">
              <a:avLst>
                <a:gd name="adj" fmla="val 0"/>
              </a:avLst>
            </a:prstTxWarp>
          </a:bodyPr>
          <a:lstStyle/>
          <a:p>
            <a:pPr algn="ctr"/>
            <a:r>
              <a:rPr lang="zh-CN" altLang="en-US" sz="2800" b="1" kern="10" dirty="0">
                <a:ln w="28575">
                  <a:solidFill>
                    <a:schemeClr val="bg1"/>
                  </a:solidFill>
                  <a:round/>
                  <a:headEnd/>
                  <a:tailEnd/>
                </a:ln>
                <a:gradFill rotWithShape="1">
                  <a:gsLst>
                    <a:gs pos="0">
                      <a:schemeClr val="hlink"/>
                    </a:gs>
                    <a:gs pos="100000">
                      <a:schemeClr val="accent1"/>
                    </a:gs>
                  </a:gsLst>
                  <a:lin ang="0" scaled="1"/>
                </a:gradFill>
                <a:effectLst>
                  <a:outerShdw dist="89803" dir="2700000" algn="ctr" rotWithShape="0">
                    <a:schemeClr val="tx2">
                      <a:alpha val="50000"/>
                    </a:schemeClr>
                  </a:outerShdw>
                </a:effectLst>
                <a:latin typeface="微软雅黑"/>
                <a:ea typeface="微软雅黑"/>
              </a:rPr>
              <a:t>烟台海得力克模具自动化有限公司</a:t>
            </a:r>
          </a:p>
        </p:txBody>
      </p:sp>
      <p:sp>
        <p:nvSpPr>
          <p:cNvPr id="9220" name="矩形 3"/>
          <p:cNvSpPr>
            <a:spLocks noChangeArrowheads="1"/>
          </p:cNvSpPr>
          <p:nvPr/>
        </p:nvSpPr>
        <p:spPr bwMode="auto">
          <a:xfrm>
            <a:off x="1500188" y="2000250"/>
            <a:ext cx="6000750" cy="646113"/>
          </a:xfrm>
          <a:prstGeom prst="rect">
            <a:avLst/>
          </a:prstGeom>
          <a:noFill/>
          <a:ln w="9525">
            <a:noFill/>
            <a:miter lim="800000"/>
            <a:headEnd/>
            <a:tailEnd/>
          </a:ln>
        </p:spPr>
        <p:txBody>
          <a:bodyPr>
            <a:spAutoFit/>
          </a:bodyPr>
          <a:lstStyle/>
          <a:p>
            <a:pPr algn="ctr"/>
            <a:r>
              <a:rPr lang="en-US" altLang="zh-CN" sz="3600"/>
              <a:t>Thanks!</a:t>
            </a:r>
            <a:endParaRPr lang="zh-CN" altLang="en-US" sz="36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86021"/>
                                        </p:tgtEl>
                                        <p:attrNameLst>
                                          <p:attrName>style.visibility</p:attrName>
                                        </p:attrNameLst>
                                      </p:cBhvr>
                                      <p:to>
                                        <p:strVal val="visible"/>
                                      </p:to>
                                    </p:set>
                                    <p:anim calcmode="lin" valueType="num">
                                      <p:cBhvr>
                                        <p:cTn id="7" dur="500" fill="hold"/>
                                        <p:tgtEl>
                                          <p:spTgt spid="86021"/>
                                        </p:tgtEl>
                                        <p:attrNameLst>
                                          <p:attrName>ppt_w</p:attrName>
                                        </p:attrNameLst>
                                      </p:cBhvr>
                                      <p:tavLst>
                                        <p:tav tm="0">
                                          <p:val>
                                            <p:fltVal val="0"/>
                                          </p:val>
                                        </p:tav>
                                        <p:tav tm="100000">
                                          <p:val>
                                            <p:strVal val="#ppt_w"/>
                                          </p:val>
                                        </p:tav>
                                      </p:tavLst>
                                    </p:anim>
                                    <p:anim calcmode="lin" valueType="num">
                                      <p:cBhvr>
                                        <p:cTn id="8" dur="500" fill="hold"/>
                                        <p:tgtEl>
                                          <p:spTgt spid="86021"/>
                                        </p:tgtEl>
                                        <p:attrNameLst>
                                          <p:attrName>ppt_h</p:attrName>
                                        </p:attrNameLst>
                                      </p:cBhvr>
                                      <p:tavLst>
                                        <p:tav tm="0">
                                          <p:val>
                                            <p:fltVal val="0"/>
                                          </p:val>
                                        </p:tav>
                                        <p:tav tm="100000">
                                          <p:val>
                                            <p:strVal val="#ppt_h"/>
                                          </p:val>
                                        </p:tav>
                                      </p:tavLst>
                                    </p:anim>
                                    <p:animEffect transition="in" filter="fade">
                                      <p:cBhvr>
                                        <p:cTn id="9" dur="500"/>
                                        <p:tgtEl>
                                          <p:spTgt spid="860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2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black">
          <a:xfrm>
            <a:off x="620713" y="284163"/>
            <a:ext cx="7162800" cy="563562"/>
          </a:xfrm>
          <a:prstGeom prst="rect">
            <a:avLst/>
          </a:prstGeom>
          <a:noFill/>
          <a:ln w="9525">
            <a:noFill/>
            <a:miter lim="800000"/>
            <a:headEnd/>
            <a:tailEnd/>
          </a:ln>
        </p:spPr>
        <p:txBody>
          <a:bodyPr anchor="ctr"/>
          <a:lstStyle/>
          <a:p>
            <a:pPr algn="ctr"/>
            <a:r>
              <a:rPr lang="zh-CN" altLang="en-US" sz="3200" dirty="0">
                <a:solidFill>
                  <a:schemeClr val="bg1"/>
                </a:solidFill>
              </a:rPr>
              <a:t>模内</a:t>
            </a:r>
            <a:r>
              <a:rPr lang="zh-CN" altLang="en-US" sz="3200" dirty="0" smtClean="0">
                <a:solidFill>
                  <a:schemeClr val="bg1"/>
                </a:solidFill>
              </a:rPr>
              <a:t>热切油路设计规范</a:t>
            </a:r>
            <a:endParaRPr lang="zh-CN" altLang="en-US" sz="3200" dirty="0">
              <a:solidFill>
                <a:schemeClr val="bg1"/>
              </a:solidFill>
            </a:endParaRPr>
          </a:p>
        </p:txBody>
      </p:sp>
      <p:grpSp>
        <p:nvGrpSpPr>
          <p:cNvPr id="11" name="组合 10"/>
          <p:cNvGrpSpPr/>
          <p:nvPr/>
        </p:nvGrpSpPr>
        <p:grpSpPr>
          <a:xfrm>
            <a:off x="1958688" y="1571612"/>
            <a:ext cx="5073262" cy="642984"/>
            <a:chOff x="1958688" y="1905764"/>
            <a:chExt cx="5073262" cy="642984"/>
          </a:xfrm>
        </p:grpSpPr>
        <p:sp>
          <p:nvSpPr>
            <p:cNvPr id="7" name="AutoShape 49"/>
            <p:cNvSpPr>
              <a:spLocks noChangeArrowheads="1"/>
            </p:cNvSpPr>
            <p:nvPr/>
          </p:nvSpPr>
          <p:spPr bwMode="blackWhite">
            <a:xfrm>
              <a:off x="1958688" y="1905764"/>
              <a:ext cx="5073262" cy="642984"/>
            </a:xfrm>
            <a:prstGeom prst="roundRect">
              <a:avLst>
                <a:gd name="adj" fmla="val 9106"/>
              </a:avLst>
            </a:prstGeom>
            <a:gradFill rotWithShape="1">
              <a:gsLst>
                <a:gs pos="0">
                  <a:srgbClr val="3333FF"/>
                </a:gs>
                <a:gs pos="100000">
                  <a:srgbClr val="7171FF"/>
                </a:gs>
              </a:gsLst>
              <a:lin ang="5400000" scaled="1"/>
            </a:gradFill>
            <a:ln w="25400">
              <a:solidFill>
                <a:schemeClr val="bg1"/>
              </a:solidFill>
              <a:round/>
              <a:headEnd/>
              <a:tailEnd/>
            </a:ln>
          </p:spPr>
          <p:txBody>
            <a:bodyPr wrap="none" lIns="91429" tIns="45715" rIns="91429" bIns="45715" anchor="ctr"/>
            <a:lstStyle/>
            <a:p>
              <a:pPr eaLnBrk="0" hangingPunct="0"/>
              <a:endParaRPr lang="en-US" altLang="zh-CN" sz="1200">
                <a:solidFill>
                  <a:srgbClr val="130110"/>
                </a:solidFill>
                <a:latin typeface="微软雅黑" pitchFamily="34" charset="-122"/>
              </a:endParaRPr>
            </a:p>
          </p:txBody>
        </p:sp>
        <p:sp>
          <p:nvSpPr>
            <p:cNvPr id="8" name="Text Box 6"/>
            <p:cNvSpPr txBox="1">
              <a:spLocks noChangeArrowheads="1"/>
            </p:cNvSpPr>
            <p:nvPr/>
          </p:nvSpPr>
          <p:spPr bwMode="auto">
            <a:xfrm>
              <a:off x="2006058" y="1960041"/>
              <a:ext cx="4970015" cy="523256"/>
            </a:xfrm>
            <a:prstGeom prst="rect">
              <a:avLst/>
            </a:prstGeom>
            <a:noFill/>
            <a:ln w="9525">
              <a:noFill/>
              <a:miter lim="800000"/>
              <a:headEnd/>
              <a:tailEnd/>
            </a:ln>
          </p:spPr>
          <p:txBody>
            <a:bodyPr>
              <a:spAutoFit/>
            </a:bodyPr>
            <a:lstStyle/>
            <a:p>
              <a:r>
                <a:rPr lang="zh-CN" altLang="en-US" sz="2800" dirty="0">
                  <a:solidFill>
                    <a:schemeClr val="bg1"/>
                  </a:solidFill>
                </a:rPr>
                <a:t> 一</a:t>
              </a:r>
              <a:r>
                <a:rPr lang="en-US" altLang="zh-CN" sz="2800" dirty="0">
                  <a:solidFill>
                    <a:schemeClr val="bg1"/>
                  </a:solidFill>
                </a:rPr>
                <a:t>.     </a:t>
              </a:r>
              <a:r>
                <a:rPr lang="zh-CN" altLang="en-US" sz="2800" dirty="0" smtClean="0">
                  <a:solidFill>
                    <a:schemeClr val="bg1"/>
                  </a:solidFill>
                </a:rPr>
                <a:t>模内热切油路组成</a:t>
              </a:r>
              <a:endParaRPr lang="en-US" altLang="zh-CN" sz="2800" dirty="0">
                <a:solidFill>
                  <a:schemeClr val="bg1"/>
                </a:solidFill>
              </a:endParaRPr>
            </a:p>
          </p:txBody>
        </p:sp>
      </p:grpSp>
      <p:grpSp>
        <p:nvGrpSpPr>
          <p:cNvPr id="12" name="组合 11"/>
          <p:cNvGrpSpPr/>
          <p:nvPr/>
        </p:nvGrpSpPr>
        <p:grpSpPr>
          <a:xfrm>
            <a:off x="1958688" y="2813312"/>
            <a:ext cx="5491788" cy="642984"/>
            <a:chOff x="1958688" y="2974293"/>
            <a:chExt cx="5491788" cy="642984"/>
          </a:xfrm>
        </p:grpSpPr>
        <p:sp>
          <p:nvSpPr>
            <p:cNvPr id="9" name="AutoShape 49"/>
            <p:cNvSpPr>
              <a:spLocks noChangeArrowheads="1"/>
            </p:cNvSpPr>
            <p:nvPr/>
          </p:nvSpPr>
          <p:spPr bwMode="blackWhite">
            <a:xfrm>
              <a:off x="1958688" y="2974293"/>
              <a:ext cx="5073262" cy="642984"/>
            </a:xfrm>
            <a:prstGeom prst="roundRect">
              <a:avLst>
                <a:gd name="adj" fmla="val 9106"/>
              </a:avLst>
            </a:prstGeom>
            <a:gradFill rotWithShape="1">
              <a:gsLst>
                <a:gs pos="0">
                  <a:srgbClr val="3333FF"/>
                </a:gs>
                <a:gs pos="100000">
                  <a:srgbClr val="7171FF"/>
                </a:gs>
              </a:gsLst>
              <a:lin ang="5400000" scaled="1"/>
            </a:gradFill>
            <a:ln w="25400">
              <a:solidFill>
                <a:schemeClr val="bg1"/>
              </a:solidFill>
              <a:round/>
              <a:headEnd/>
              <a:tailEnd/>
            </a:ln>
          </p:spPr>
          <p:txBody>
            <a:bodyPr wrap="none" lIns="91429" tIns="45715" rIns="91429" bIns="45715" anchor="ctr"/>
            <a:lstStyle/>
            <a:p>
              <a:pPr eaLnBrk="0" hangingPunct="0"/>
              <a:endParaRPr lang="en-US" altLang="zh-CN" sz="1200">
                <a:solidFill>
                  <a:srgbClr val="130110"/>
                </a:solidFill>
                <a:latin typeface="微软雅黑" pitchFamily="34" charset="-122"/>
              </a:endParaRPr>
            </a:p>
          </p:txBody>
        </p:sp>
        <p:sp>
          <p:nvSpPr>
            <p:cNvPr id="10" name="Text Box 7"/>
            <p:cNvSpPr txBox="1">
              <a:spLocks noChangeArrowheads="1"/>
            </p:cNvSpPr>
            <p:nvPr/>
          </p:nvSpPr>
          <p:spPr bwMode="auto">
            <a:xfrm>
              <a:off x="1975520" y="3031768"/>
              <a:ext cx="5474956" cy="523256"/>
            </a:xfrm>
            <a:prstGeom prst="rect">
              <a:avLst/>
            </a:prstGeom>
            <a:noFill/>
            <a:ln w="9525">
              <a:noFill/>
              <a:miter lim="800000"/>
              <a:headEnd/>
              <a:tailEnd/>
            </a:ln>
          </p:spPr>
          <p:txBody>
            <a:bodyPr>
              <a:spAutoFit/>
            </a:bodyPr>
            <a:lstStyle/>
            <a:p>
              <a:r>
                <a:rPr lang="zh-CN" altLang="en-US" sz="2800" dirty="0">
                  <a:solidFill>
                    <a:schemeClr val="bg1"/>
                  </a:solidFill>
                </a:rPr>
                <a:t> 二</a:t>
              </a:r>
              <a:r>
                <a:rPr lang="en-US" altLang="zh-CN" sz="2800" dirty="0">
                  <a:solidFill>
                    <a:schemeClr val="bg1"/>
                  </a:solidFill>
                </a:rPr>
                <a:t>.     </a:t>
              </a:r>
              <a:r>
                <a:rPr lang="zh-CN" altLang="en-US" sz="2800" dirty="0" smtClean="0">
                  <a:solidFill>
                    <a:schemeClr val="bg1"/>
                  </a:solidFill>
                </a:rPr>
                <a:t>油路设计原则</a:t>
              </a:r>
              <a:endParaRPr lang="en-US" altLang="zh-CN" sz="2800" dirty="0">
                <a:solidFill>
                  <a:schemeClr val="bg1"/>
                </a:solidFill>
              </a:endParaRPr>
            </a:p>
          </p:txBody>
        </p:sp>
      </p:grpSp>
      <p:grpSp>
        <p:nvGrpSpPr>
          <p:cNvPr id="15" name="组合 14"/>
          <p:cNvGrpSpPr/>
          <p:nvPr/>
        </p:nvGrpSpPr>
        <p:grpSpPr>
          <a:xfrm>
            <a:off x="1972315" y="5214908"/>
            <a:ext cx="5532765" cy="642984"/>
            <a:chOff x="1972315" y="4097752"/>
            <a:chExt cx="5532765" cy="642984"/>
          </a:xfrm>
        </p:grpSpPr>
        <p:sp>
          <p:nvSpPr>
            <p:cNvPr id="13" name="AutoShape 49"/>
            <p:cNvSpPr>
              <a:spLocks noChangeArrowheads="1"/>
            </p:cNvSpPr>
            <p:nvPr/>
          </p:nvSpPr>
          <p:spPr bwMode="blackWhite">
            <a:xfrm>
              <a:off x="1972315" y="4097752"/>
              <a:ext cx="5059610" cy="642984"/>
            </a:xfrm>
            <a:prstGeom prst="roundRect">
              <a:avLst>
                <a:gd name="adj" fmla="val 9106"/>
              </a:avLst>
            </a:prstGeom>
            <a:gradFill rotWithShape="1">
              <a:gsLst>
                <a:gs pos="0">
                  <a:srgbClr val="3333FF"/>
                </a:gs>
                <a:gs pos="100000">
                  <a:srgbClr val="7171FF"/>
                </a:gs>
              </a:gsLst>
              <a:lin ang="5400000" scaled="1"/>
            </a:gradFill>
            <a:ln w="25400">
              <a:solidFill>
                <a:schemeClr val="bg1"/>
              </a:solidFill>
              <a:round/>
              <a:headEnd/>
              <a:tailEnd/>
            </a:ln>
          </p:spPr>
          <p:txBody>
            <a:bodyPr wrap="none" lIns="91429" tIns="45715" rIns="91429" bIns="45715" anchor="ctr"/>
            <a:lstStyle/>
            <a:p>
              <a:pPr eaLnBrk="0" hangingPunct="0"/>
              <a:endParaRPr lang="en-US" altLang="zh-CN" sz="1200">
                <a:solidFill>
                  <a:srgbClr val="130110"/>
                </a:solidFill>
                <a:latin typeface="微软雅黑" pitchFamily="34" charset="-122"/>
              </a:endParaRPr>
            </a:p>
          </p:txBody>
        </p:sp>
        <p:sp>
          <p:nvSpPr>
            <p:cNvPr id="14" name="Text Box 9"/>
            <p:cNvSpPr txBox="1">
              <a:spLocks noChangeArrowheads="1"/>
            </p:cNvSpPr>
            <p:nvPr/>
          </p:nvSpPr>
          <p:spPr bwMode="auto">
            <a:xfrm>
              <a:off x="2030124" y="4153299"/>
              <a:ext cx="5474956" cy="523256"/>
            </a:xfrm>
            <a:prstGeom prst="rect">
              <a:avLst/>
            </a:prstGeom>
            <a:noFill/>
            <a:ln w="9525">
              <a:noFill/>
              <a:miter lim="800000"/>
              <a:headEnd/>
              <a:tailEnd/>
            </a:ln>
          </p:spPr>
          <p:txBody>
            <a:bodyPr>
              <a:spAutoFit/>
            </a:bodyPr>
            <a:lstStyle/>
            <a:p>
              <a:r>
                <a:rPr lang="zh-CN" altLang="en-US" sz="2800" dirty="0" smtClean="0">
                  <a:solidFill>
                    <a:schemeClr val="bg1"/>
                  </a:solidFill>
                </a:rPr>
                <a:t>四</a:t>
              </a:r>
              <a:r>
                <a:rPr lang="en-US" altLang="zh-CN" sz="2800" dirty="0" smtClean="0">
                  <a:solidFill>
                    <a:schemeClr val="bg1"/>
                  </a:solidFill>
                </a:rPr>
                <a:t>.     </a:t>
              </a:r>
              <a:r>
                <a:rPr lang="zh-CN" altLang="en-US" sz="2800" dirty="0" smtClean="0">
                  <a:solidFill>
                    <a:schemeClr val="bg1"/>
                  </a:solidFill>
                </a:rPr>
                <a:t>油路设计注意事项</a:t>
              </a:r>
              <a:endParaRPr lang="en-US" altLang="zh-CN" sz="2800" dirty="0">
                <a:solidFill>
                  <a:schemeClr val="bg1"/>
                </a:solidFill>
              </a:endParaRPr>
            </a:p>
          </p:txBody>
        </p:sp>
      </p:grpSp>
      <p:grpSp>
        <p:nvGrpSpPr>
          <p:cNvPr id="16" name="组合 15"/>
          <p:cNvGrpSpPr/>
          <p:nvPr/>
        </p:nvGrpSpPr>
        <p:grpSpPr>
          <a:xfrm>
            <a:off x="1965028" y="4030956"/>
            <a:ext cx="5491788" cy="642984"/>
            <a:chOff x="1958688" y="2974293"/>
            <a:chExt cx="5491788" cy="642984"/>
          </a:xfrm>
        </p:grpSpPr>
        <p:sp>
          <p:nvSpPr>
            <p:cNvPr id="17" name="AutoShape 49"/>
            <p:cNvSpPr>
              <a:spLocks noChangeArrowheads="1"/>
            </p:cNvSpPr>
            <p:nvPr/>
          </p:nvSpPr>
          <p:spPr bwMode="blackWhite">
            <a:xfrm>
              <a:off x="1958688" y="2974293"/>
              <a:ext cx="5073262" cy="642984"/>
            </a:xfrm>
            <a:prstGeom prst="roundRect">
              <a:avLst>
                <a:gd name="adj" fmla="val 9106"/>
              </a:avLst>
            </a:prstGeom>
            <a:gradFill rotWithShape="1">
              <a:gsLst>
                <a:gs pos="0">
                  <a:srgbClr val="3333FF"/>
                </a:gs>
                <a:gs pos="100000">
                  <a:srgbClr val="7171FF"/>
                </a:gs>
              </a:gsLst>
              <a:lin ang="5400000" scaled="1"/>
            </a:gradFill>
            <a:ln w="25400">
              <a:solidFill>
                <a:schemeClr val="bg1"/>
              </a:solidFill>
              <a:round/>
              <a:headEnd/>
              <a:tailEnd/>
            </a:ln>
          </p:spPr>
          <p:txBody>
            <a:bodyPr wrap="none" lIns="91429" tIns="45715" rIns="91429" bIns="45715" anchor="ctr"/>
            <a:lstStyle/>
            <a:p>
              <a:pPr eaLnBrk="0" hangingPunct="0"/>
              <a:endParaRPr lang="en-US" altLang="zh-CN" sz="1200">
                <a:solidFill>
                  <a:srgbClr val="130110"/>
                </a:solidFill>
                <a:latin typeface="微软雅黑" pitchFamily="34" charset="-122"/>
              </a:endParaRPr>
            </a:p>
          </p:txBody>
        </p:sp>
        <p:sp>
          <p:nvSpPr>
            <p:cNvPr id="18" name="Text Box 7"/>
            <p:cNvSpPr txBox="1">
              <a:spLocks noChangeArrowheads="1"/>
            </p:cNvSpPr>
            <p:nvPr/>
          </p:nvSpPr>
          <p:spPr bwMode="auto">
            <a:xfrm>
              <a:off x="1975520" y="3031768"/>
              <a:ext cx="5474956" cy="523256"/>
            </a:xfrm>
            <a:prstGeom prst="rect">
              <a:avLst/>
            </a:prstGeom>
            <a:noFill/>
            <a:ln w="9525">
              <a:noFill/>
              <a:miter lim="800000"/>
              <a:headEnd/>
              <a:tailEnd/>
            </a:ln>
          </p:spPr>
          <p:txBody>
            <a:bodyPr>
              <a:spAutoFit/>
            </a:bodyPr>
            <a:lstStyle/>
            <a:p>
              <a:r>
                <a:rPr lang="zh-CN" altLang="en-US" sz="2800" dirty="0" smtClean="0">
                  <a:solidFill>
                    <a:schemeClr val="bg1"/>
                  </a:solidFill>
                </a:rPr>
                <a:t>三</a:t>
              </a:r>
              <a:r>
                <a:rPr lang="en-US" altLang="zh-CN" sz="2800" dirty="0" smtClean="0">
                  <a:solidFill>
                    <a:schemeClr val="bg1"/>
                  </a:solidFill>
                </a:rPr>
                <a:t>.     </a:t>
              </a:r>
              <a:r>
                <a:rPr lang="zh-CN" altLang="en-US" sz="2800" dirty="0" smtClean="0">
                  <a:solidFill>
                    <a:schemeClr val="bg1"/>
                  </a:solidFill>
                </a:rPr>
                <a:t>常见油路连接方式</a:t>
              </a:r>
              <a:endParaRPr lang="en-US" altLang="zh-CN" sz="2800" dirty="0">
                <a:solidFill>
                  <a:schemeClr val="bg1"/>
                </a:solidFill>
              </a:endParaRPr>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black">
          <a:xfrm>
            <a:off x="620713" y="284163"/>
            <a:ext cx="7162800" cy="563562"/>
          </a:xfrm>
          <a:prstGeom prst="rect">
            <a:avLst/>
          </a:prstGeom>
          <a:noFill/>
          <a:ln w="9525">
            <a:noFill/>
            <a:miter lim="800000"/>
            <a:headEnd/>
            <a:tailEnd/>
          </a:ln>
        </p:spPr>
        <p:txBody>
          <a:bodyPr anchor="ctr"/>
          <a:lstStyle/>
          <a:p>
            <a:pPr algn="ctr"/>
            <a:r>
              <a:rPr lang="zh-CN" altLang="en-US" sz="3200" dirty="0" smtClean="0">
                <a:solidFill>
                  <a:schemeClr val="bg1"/>
                </a:solidFill>
              </a:rPr>
              <a:t>一</a:t>
            </a:r>
            <a:r>
              <a:rPr lang="en-US" altLang="zh-CN" sz="3200" dirty="0" smtClean="0">
                <a:solidFill>
                  <a:schemeClr val="bg1"/>
                </a:solidFill>
              </a:rPr>
              <a:t>.</a:t>
            </a:r>
            <a:r>
              <a:rPr lang="zh-CN" altLang="en-US" sz="3200" dirty="0" smtClean="0">
                <a:solidFill>
                  <a:schemeClr val="bg1"/>
                </a:solidFill>
              </a:rPr>
              <a:t>模内热切油路组成</a:t>
            </a:r>
            <a:endParaRPr lang="zh-CN" altLang="en-US" sz="3200" dirty="0">
              <a:solidFill>
                <a:schemeClr val="bg1"/>
              </a:solidFill>
            </a:endParaRPr>
          </a:p>
        </p:txBody>
      </p:sp>
      <p:pic>
        <p:nvPicPr>
          <p:cNvPr id="22537" name="Picture 9"/>
          <p:cNvPicPr>
            <a:picLocks noChangeAspect="1" noChangeArrowheads="1"/>
          </p:cNvPicPr>
          <p:nvPr/>
        </p:nvPicPr>
        <p:blipFill>
          <a:blip r:embed="rId2"/>
          <a:srcRect/>
          <a:stretch>
            <a:fillRect/>
          </a:stretch>
        </p:blipFill>
        <p:spPr bwMode="auto">
          <a:xfrm>
            <a:off x="703042" y="1221674"/>
            <a:ext cx="4029759" cy="5000660"/>
          </a:xfrm>
          <a:prstGeom prst="rect">
            <a:avLst/>
          </a:prstGeom>
          <a:noFill/>
          <a:ln w="9525">
            <a:noFill/>
            <a:miter lim="800000"/>
            <a:headEnd/>
            <a:tailEnd/>
          </a:ln>
          <a:effectLst/>
        </p:spPr>
      </p:pic>
      <p:cxnSp>
        <p:nvCxnSpPr>
          <p:cNvPr id="11" name="直接连接符 10"/>
          <p:cNvCxnSpPr/>
          <p:nvPr/>
        </p:nvCxnSpPr>
        <p:spPr>
          <a:xfrm rot="10800000">
            <a:off x="1122076" y="5982334"/>
            <a:ext cx="928694" cy="1588"/>
          </a:xfrm>
          <a:prstGeom prst="line">
            <a:avLst/>
          </a:prstGeom>
          <a:ln>
            <a:solidFill>
              <a:srgbClr val="040710"/>
            </a:solidFill>
            <a:prstDash val="dash"/>
            <a:headEnd type="oval"/>
            <a:tailEnd type="none"/>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rot="10800000">
            <a:off x="1097978" y="5640380"/>
            <a:ext cx="2071702" cy="1588"/>
          </a:xfrm>
          <a:prstGeom prst="line">
            <a:avLst/>
          </a:prstGeom>
          <a:ln>
            <a:solidFill>
              <a:srgbClr val="040710"/>
            </a:solidFill>
            <a:prstDash val="dash"/>
            <a:headEnd type="oval"/>
            <a:tailEnd type="none"/>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rot="10800000">
            <a:off x="1097978" y="5266344"/>
            <a:ext cx="2071702" cy="1588"/>
          </a:xfrm>
          <a:prstGeom prst="line">
            <a:avLst/>
          </a:prstGeom>
          <a:ln>
            <a:solidFill>
              <a:srgbClr val="040710"/>
            </a:solidFill>
            <a:prstDash val="dash"/>
            <a:headEnd type="oval"/>
            <a:tailEnd type="none"/>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rot="10800000">
            <a:off x="1142120" y="4909154"/>
            <a:ext cx="1241742" cy="13648"/>
          </a:xfrm>
          <a:prstGeom prst="line">
            <a:avLst/>
          </a:prstGeom>
          <a:ln>
            <a:solidFill>
              <a:srgbClr val="040710"/>
            </a:solidFill>
            <a:prstDash val="dash"/>
            <a:headEnd type="oval"/>
            <a:tailEnd type="none"/>
          </a:ln>
        </p:spPr>
        <p:style>
          <a:lnRef idx="1">
            <a:schemeClr val="accent1"/>
          </a:lnRef>
          <a:fillRef idx="0">
            <a:schemeClr val="accent1"/>
          </a:fillRef>
          <a:effectRef idx="0">
            <a:schemeClr val="accent1"/>
          </a:effectRef>
          <a:fontRef idx="minor">
            <a:schemeClr val="tx1"/>
          </a:fontRef>
        </p:style>
      </p:cxnSp>
      <p:sp>
        <p:nvSpPr>
          <p:cNvPr id="19" name="圆角矩形 18"/>
          <p:cNvSpPr/>
          <p:nvPr/>
        </p:nvSpPr>
        <p:spPr>
          <a:xfrm>
            <a:off x="656558" y="4820870"/>
            <a:ext cx="785818" cy="285752"/>
          </a:xfrm>
          <a:prstGeom prst="roundRect">
            <a:avLst/>
          </a:prstGeom>
          <a:solidFill>
            <a:srgbClr val="0000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t>模仁</a:t>
            </a:r>
            <a:endParaRPr lang="zh-CN" altLang="en-US" sz="1400" dirty="0"/>
          </a:p>
        </p:txBody>
      </p:sp>
      <p:sp>
        <p:nvSpPr>
          <p:cNvPr id="20" name="圆角矩形 19"/>
          <p:cNvSpPr/>
          <p:nvPr/>
        </p:nvSpPr>
        <p:spPr>
          <a:xfrm>
            <a:off x="656558" y="5150764"/>
            <a:ext cx="785818" cy="285752"/>
          </a:xfrm>
          <a:prstGeom prst="roundRect">
            <a:avLst/>
          </a:prstGeom>
          <a:solidFill>
            <a:srgbClr val="0000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t>切刀</a:t>
            </a:r>
            <a:endParaRPr lang="zh-CN" altLang="en-US" sz="1400" dirty="0"/>
          </a:p>
        </p:txBody>
      </p:sp>
      <p:sp>
        <p:nvSpPr>
          <p:cNvPr id="21" name="圆角矩形 20"/>
          <p:cNvSpPr/>
          <p:nvPr/>
        </p:nvSpPr>
        <p:spPr>
          <a:xfrm>
            <a:off x="656558" y="5480658"/>
            <a:ext cx="785818" cy="285752"/>
          </a:xfrm>
          <a:prstGeom prst="roundRect">
            <a:avLst/>
          </a:prstGeom>
          <a:solidFill>
            <a:srgbClr val="0000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t>微型缸</a:t>
            </a:r>
            <a:endParaRPr lang="zh-CN" altLang="en-US" sz="1400" dirty="0"/>
          </a:p>
        </p:txBody>
      </p:sp>
      <p:sp>
        <p:nvSpPr>
          <p:cNvPr id="22" name="圆角矩形 21"/>
          <p:cNvSpPr/>
          <p:nvPr/>
        </p:nvSpPr>
        <p:spPr>
          <a:xfrm>
            <a:off x="656558" y="5841046"/>
            <a:ext cx="785818" cy="285752"/>
          </a:xfrm>
          <a:prstGeom prst="roundRect">
            <a:avLst/>
          </a:prstGeom>
          <a:solidFill>
            <a:srgbClr val="0000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t>模板</a:t>
            </a:r>
            <a:endParaRPr lang="zh-CN" altLang="en-US" sz="1400" dirty="0"/>
          </a:p>
        </p:txBody>
      </p:sp>
      <p:cxnSp>
        <p:nvCxnSpPr>
          <p:cNvPr id="28" name="直接连接符 27"/>
          <p:cNvCxnSpPr>
            <a:endCxn id="57" idx="2"/>
          </p:cNvCxnSpPr>
          <p:nvPr/>
        </p:nvCxnSpPr>
        <p:spPr>
          <a:xfrm flipV="1">
            <a:off x="3241118" y="1330002"/>
            <a:ext cx="1643074" cy="142876"/>
          </a:xfrm>
          <a:prstGeom prst="line">
            <a:avLst/>
          </a:prstGeom>
          <a:ln>
            <a:solidFill>
              <a:srgbClr val="040710"/>
            </a:solidFill>
            <a:prstDash val="dash"/>
            <a:headEnd type="oval"/>
            <a:tailEnd type="none"/>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a:off x="4312688" y="3021272"/>
            <a:ext cx="500066" cy="1588"/>
          </a:xfrm>
          <a:prstGeom prst="line">
            <a:avLst/>
          </a:prstGeom>
          <a:ln>
            <a:solidFill>
              <a:srgbClr val="040710"/>
            </a:solidFill>
            <a:prstDash val="dash"/>
            <a:headEnd type="oval"/>
            <a:tailEnd type="none"/>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3241118" y="2563006"/>
            <a:ext cx="1643074" cy="1588"/>
          </a:xfrm>
          <a:prstGeom prst="line">
            <a:avLst/>
          </a:prstGeom>
          <a:ln>
            <a:solidFill>
              <a:srgbClr val="040710"/>
            </a:solidFill>
            <a:prstDash val="dash"/>
            <a:headEnd type="oval"/>
            <a:tailEnd type="none"/>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p:nvCxnSpPr>
        <p:spPr>
          <a:xfrm>
            <a:off x="3312556" y="1680796"/>
            <a:ext cx="1500198" cy="248006"/>
          </a:xfrm>
          <a:prstGeom prst="line">
            <a:avLst/>
          </a:prstGeom>
          <a:ln>
            <a:solidFill>
              <a:srgbClr val="040710"/>
            </a:solidFill>
            <a:prstDash val="dash"/>
            <a:headEnd type="oval"/>
            <a:tailEnd type="none"/>
          </a:ln>
        </p:spPr>
        <p:style>
          <a:lnRef idx="1">
            <a:schemeClr val="accent1"/>
          </a:lnRef>
          <a:fillRef idx="0">
            <a:schemeClr val="accent1"/>
          </a:fillRef>
          <a:effectRef idx="0">
            <a:schemeClr val="accent1"/>
          </a:effectRef>
          <a:fontRef idx="minor">
            <a:schemeClr val="tx1"/>
          </a:fontRef>
        </p:style>
      </p:cxnSp>
      <p:sp>
        <p:nvSpPr>
          <p:cNvPr id="53" name="椭圆 52"/>
          <p:cNvSpPr/>
          <p:nvPr/>
        </p:nvSpPr>
        <p:spPr>
          <a:xfrm>
            <a:off x="4884192" y="2874342"/>
            <a:ext cx="285752" cy="285752"/>
          </a:xfrm>
          <a:prstGeom prst="ellipse">
            <a:avLst/>
          </a:prstGeom>
          <a:solidFill>
            <a:srgbClr val="0000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dirty="0" smtClean="0"/>
              <a:t>1</a:t>
            </a:r>
            <a:endParaRPr lang="zh-CN" altLang="en-US" sz="1400" dirty="0"/>
          </a:p>
        </p:txBody>
      </p:sp>
      <p:sp>
        <p:nvSpPr>
          <p:cNvPr id="55" name="椭圆 54"/>
          <p:cNvSpPr/>
          <p:nvPr/>
        </p:nvSpPr>
        <p:spPr>
          <a:xfrm>
            <a:off x="4884192" y="2432922"/>
            <a:ext cx="285752" cy="285752"/>
          </a:xfrm>
          <a:prstGeom prst="ellipse">
            <a:avLst/>
          </a:prstGeom>
          <a:solidFill>
            <a:srgbClr val="0000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dirty="0" smtClean="0"/>
              <a:t>2</a:t>
            </a:r>
            <a:endParaRPr lang="zh-CN" altLang="en-US" sz="1400" dirty="0"/>
          </a:p>
        </p:txBody>
      </p:sp>
      <p:sp>
        <p:nvSpPr>
          <p:cNvPr id="56" name="椭圆 55"/>
          <p:cNvSpPr/>
          <p:nvPr/>
        </p:nvSpPr>
        <p:spPr>
          <a:xfrm>
            <a:off x="4884192" y="1802772"/>
            <a:ext cx="285752" cy="285752"/>
          </a:xfrm>
          <a:prstGeom prst="ellipse">
            <a:avLst/>
          </a:prstGeom>
          <a:solidFill>
            <a:srgbClr val="0000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dirty="0" smtClean="0"/>
              <a:t>3</a:t>
            </a:r>
            <a:endParaRPr lang="zh-CN" altLang="en-US" sz="1400" dirty="0"/>
          </a:p>
        </p:txBody>
      </p:sp>
      <p:sp>
        <p:nvSpPr>
          <p:cNvPr id="57" name="椭圆 56"/>
          <p:cNvSpPr/>
          <p:nvPr/>
        </p:nvSpPr>
        <p:spPr>
          <a:xfrm>
            <a:off x="4884192" y="1187126"/>
            <a:ext cx="285752" cy="285752"/>
          </a:xfrm>
          <a:prstGeom prst="ellipse">
            <a:avLst/>
          </a:prstGeom>
          <a:solidFill>
            <a:srgbClr val="0000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dirty="0" smtClean="0"/>
              <a:t>4</a:t>
            </a:r>
            <a:endParaRPr lang="zh-CN" altLang="en-US" sz="1400" dirty="0"/>
          </a:p>
        </p:txBody>
      </p:sp>
      <p:sp>
        <p:nvSpPr>
          <p:cNvPr id="58" name="TextBox 57"/>
          <p:cNvSpPr txBox="1"/>
          <p:nvPr/>
        </p:nvSpPr>
        <p:spPr>
          <a:xfrm>
            <a:off x="5241382" y="2867946"/>
            <a:ext cx="3446777" cy="338554"/>
          </a:xfrm>
          <a:prstGeom prst="rect">
            <a:avLst/>
          </a:prstGeom>
          <a:noFill/>
        </p:spPr>
        <p:txBody>
          <a:bodyPr wrap="none" rtlCol="0">
            <a:spAutoFit/>
          </a:bodyPr>
          <a:lstStyle/>
          <a:p>
            <a:r>
              <a:rPr lang="zh-CN" altLang="en-US" sz="1600" b="1" dirty="0" smtClean="0">
                <a:solidFill>
                  <a:srgbClr val="0000FF"/>
                </a:solidFill>
              </a:rPr>
              <a:t>接头座</a:t>
            </a:r>
            <a:r>
              <a:rPr lang="en-US" altLang="zh-CN" sz="1600" b="1" dirty="0" smtClean="0">
                <a:solidFill>
                  <a:srgbClr val="0000FF"/>
                </a:solidFill>
              </a:rPr>
              <a:t>:</a:t>
            </a:r>
            <a:r>
              <a:rPr lang="zh-CN" altLang="en-US" sz="1600" dirty="0" smtClean="0">
                <a:solidFill>
                  <a:srgbClr val="040710"/>
                </a:solidFill>
              </a:rPr>
              <a:t>油路入口</a:t>
            </a:r>
            <a:r>
              <a:rPr lang="en-US" altLang="zh-CN" sz="1600" dirty="0" smtClean="0">
                <a:solidFill>
                  <a:srgbClr val="040710"/>
                </a:solidFill>
              </a:rPr>
              <a:t>,</a:t>
            </a:r>
            <a:r>
              <a:rPr lang="zh-CN" altLang="en-US" sz="1600" dirty="0" smtClean="0">
                <a:solidFill>
                  <a:srgbClr val="040710"/>
                </a:solidFill>
              </a:rPr>
              <a:t>连接高压 油管接头</a:t>
            </a:r>
            <a:endParaRPr lang="zh-CN" altLang="en-US" sz="1600" dirty="0">
              <a:solidFill>
                <a:srgbClr val="040710"/>
              </a:solidFill>
            </a:endParaRPr>
          </a:p>
        </p:txBody>
      </p:sp>
      <p:sp>
        <p:nvSpPr>
          <p:cNvPr id="60" name="TextBox 59"/>
          <p:cNvSpPr txBox="1"/>
          <p:nvPr/>
        </p:nvSpPr>
        <p:spPr>
          <a:xfrm>
            <a:off x="5241382" y="2405626"/>
            <a:ext cx="2510624" cy="338554"/>
          </a:xfrm>
          <a:prstGeom prst="rect">
            <a:avLst/>
          </a:prstGeom>
          <a:noFill/>
        </p:spPr>
        <p:txBody>
          <a:bodyPr wrap="none" rtlCol="0">
            <a:spAutoFit/>
          </a:bodyPr>
          <a:lstStyle/>
          <a:p>
            <a:r>
              <a:rPr lang="zh-CN" altLang="en-US" sz="1600" b="1" dirty="0" smtClean="0">
                <a:solidFill>
                  <a:srgbClr val="0000FF"/>
                </a:solidFill>
              </a:rPr>
              <a:t>模板油路</a:t>
            </a:r>
            <a:r>
              <a:rPr lang="en-US" altLang="zh-CN" sz="1600" b="1" dirty="0" smtClean="0">
                <a:solidFill>
                  <a:srgbClr val="0000FF"/>
                </a:solidFill>
              </a:rPr>
              <a:t>:</a:t>
            </a:r>
            <a:r>
              <a:rPr lang="zh-CN" altLang="en-US" sz="1600" dirty="0" smtClean="0">
                <a:solidFill>
                  <a:srgbClr val="040710"/>
                </a:solidFill>
              </a:rPr>
              <a:t>通至微型缸底部</a:t>
            </a:r>
            <a:endParaRPr lang="zh-CN" altLang="en-US" sz="1600" dirty="0">
              <a:solidFill>
                <a:srgbClr val="040710"/>
              </a:solidFill>
            </a:endParaRPr>
          </a:p>
        </p:txBody>
      </p:sp>
      <p:sp>
        <p:nvSpPr>
          <p:cNvPr id="61" name="TextBox 60"/>
          <p:cNvSpPr txBox="1"/>
          <p:nvPr/>
        </p:nvSpPr>
        <p:spPr>
          <a:xfrm>
            <a:off x="5241382" y="1772278"/>
            <a:ext cx="3714743" cy="584775"/>
          </a:xfrm>
          <a:prstGeom prst="rect">
            <a:avLst/>
          </a:prstGeom>
          <a:noFill/>
        </p:spPr>
        <p:txBody>
          <a:bodyPr wrap="square" rtlCol="0">
            <a:spAutoFit/>
          </a:bodyPr>
          <a:lstStyle/>
          <a:p>
            <a:r>
              <a:rPr lang="zh-CN" altLang="en-US" sz="1600" b="1" dirty="0" smtClean="0">
                <a:solidFill>
                  <a:srgbClr val="0000FF"/>
                </a:solidFill>
              </a:rPr>
              <a:t>排气座</a:t>
            </a:r>
            <a:r>
              <a:rPr lang="en-US" altLang="zh-CN" sz="1600" b="1" dirty="0" smtClean="0">
                <a:solidFill>
                  <a:srgbClr val="0000FF"/>
                </a:solidFill>
              </a:rPr>
              <a:t>:</a:t>
            </a:r>
            <a:r>
              <a:rPr lang="zh-CN" altLang="en-US" sz="1600" dirty="0" smtClean="0">
                <a:solidFill>
                  <a:srgbClr val="040710"/>
                </a:solidFill>
              </a:rPr>
              <a:t>与接头座形式相同</a:t>
            </a:r>
            <a:r>
              <a:rPr lang="en-US" altLang="zh-CN" sz="1600" dirty="0" smtClean="0">
                <a:solidFill>
                  <a:srgbClr val="040710"/>
                </a:solidFill>
              </a:rPr>
              <a:t>,</a:t>
            </a:r>
            <a:r>
              <a:rPr lang="zh-CN" altLang="en-US" sz="1600" dirty="0" smtClean="0">
                <a:solidFill>
                  <a:srgbClr val="040710"/>
                </a:solidFill>
              </a:rPr>
              <a:t>连接直通</a:t>
            </a:r>
            <a:endParaRPr lang="en-US" altLang="zh-CN" sz="1600" dirty="0" smtClean="0">
              <a:solidFill>
                <a:srgbClr val="040710"/>
              </a:solidFill>
            </a:endParaRPr>
          </a:p>
          <a:p>
            <a:r>
              <a:rPr lang="zh-CN" altLang="en-US" sz="1600" dirty="0" smtClean="0">
                <a:solidFill>
                  <a:srgbClr val="040710"/>
                </a:solidFill>
              </a:rPr>
              <a:t>排气</a:t>
            </a:r>
            <a:endParaRPr lang="zh-CN" altLang="en-US" sz="1600" dirty="0">
              <a:solidFill>
                <a:srgbClr val="040710"/>
              </a:solidFill>
            </a:endParaRPr>
          </a:p>
        </p:txBody>
      </p:sp>
      <p:sp>
        <p:nvSpPr>
          <p:cNvPr id="62" name="TextBox 61"/>
          <p:cNvSpPr txBox="1"/>
          <p:nvPr/>
        </p:nvSpPr>
        <p:spPr>
          <a:xfrm>
            <a:off x="5241383" y="1142984"/>
            <a:ext cx="3714743" cy="584775"/>
          </a:xfrm>
          <a:prstGeom prst="rect">
            <a:avLst/>
          </a:prstGeom>
          <a:noFill/>
        </p:spPr>
        <p:txBody>
          <a:bodyPr wrap="square" rtlCol="0">
            <a:spAutoFit/>
          </a:bodyPr>
          <a:lstStyle/>
          <a:p>
            <a:r>
              <a:rPr lang="zh-CN" altLang="en-US" sz="1600" b="1" dirty="0" smtClean="0">
                <a:solidFill>
                  <a:srgbClr val="0000FF"/>
                </a:solidFill>
              </a:rPr>
              <a:t>直通排气</a:t>
            </a:r>
            <a:r>
              <a:rPr lang="en-US" altLang="zh-CN" sz="1600" b="1" dirty="0" smtClean="0">
                <a:solidFill>
                  <a:srgbClr val="0000FF"/>
                </a:solidFill>
              </a:rPr>
              <a:t>: </a:t>
            </a:r>
            <a:r>
              <a:rPr lang="zh-CN" altLang="en-US" sz="1600" dirty="0" smtClean="0">
                <a:solidFill>
                  <a:srgbClr val="040710"/>
                </a:solidFill>
              </a:rPr>
              <a:t>松开直通排气做排气使用</a:t>
            </a:r>
            <a:r>
              <a:rPr lang="en-US" altLang="zh-CN" sz="1600" dirty="0" smtClean="0">
                <a:solidFill>
                  <a:srgbClr val="040710"/>
                </a:solidFill>
              </a:rPr>
              <a:t>,</a:t>
            </a:r>
          </a:p>
          <a:p>
            <a:r>
              <a:rPr lang="zh-CN" altLang="en-US" sz="1600" dirty="0" smtClean="0">
                <a:solidFill>
                  <a:srgbClr val="040710"/>
                </a:solidFill>
              </a:rPr>
              <a:t>排气完成锁紧密封油路</a:t>
            </a:r>
            <a:r>
              <a:rPr lang="en-US" altLang="zh-CN" sz="1600" dirty="0" smtClean="0">
                <a:solidFill>
                  <a:srgbClr val="040710"/>
                </a:solidFill>
              </a:rPr>
              <a:t>.</a:t>
            </a:r>
            <a:endParaRPr lang="zh-CN" altLang="en-US" sz="1600" dirty="0">
              <a:solidFill>
                <a:srgbClr val="040710"/>
              </a:solidFill>
            </a:endParaRPr>
          </a:p>
        </p:txBody>
      </p:sp>
      <p:sp>
        <p:nvSpPr>
          <p:cNvPr id="69" name="左箭头 68"/>
          <p:cNvSpPr/>
          <p:nvPr/>
        </p:nvSpPr>
        <p:spPr>
          <a:xfrm>
            <a:off x="3628802" y="3527734"/>
            <a:ext cx="642942" cy="28575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椭圆 72"/>
          <p:cNvSpPr/>
          <p:nvPr/>
        </p:nvSpPr>
        <p:spPr>
          <a:xfrm>
            <a:off x="4884192" y="3500438"/>
            <a:ext cx="285752" cy="285752"/>
          </a:xfrm>
          <a:prstGeom prst="ellipse">
            <a:avLst/>
          </a:prstGeom>
          <a:solidFill>
            <a:srgbClr val="0000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dirty="0" smtClean="0"/>
              <a:t>5</a:t>
            </a:r>
            <a:endParaRPr lang="zh-CN" altLang="en-US" sz="1400" dirty="0"/>
          </a:p>
        </p:txBody>
      </p:sp>
      <p:sp>
        <p:nvSpPr>
          <p:cNvPr id="74" name="TextBox 73"/>
          <p:cNvSpPr txBox="1"/>
          <p:nvPr/>
        </p:nvSpPr>
        <p:spPr>
          <a:xfrm>
            <a:off x="5241382" y="3456296"/>
            <a:ext cx="3545459" cy="584775"/>
          </a:xfrm>
          <a:prstGeom prst="rect">
            <a:avLst/>
          </a:prstGeom>
          <a:noFill/>
        </p:spPr>
        <p:txBody>
          <a:bodyPr wrap="square" rtlCol="0">
            <a:spAutoFit/>
          </a:bodyPr>
          <a:lstStyle/>
          <a:p>
            <a:r>
              <a:rPr lang="zh-CN" altLang="en-US" sz="1600" b="1" dirty="0" smtClean="0">
                <a:solidFill>
                  <a:srgbClr val="0000FF"/>
                </a:solidFill>
              </a:rPr>
              <a:t>超高压静密封圈</a:t>
            </a:r>
            <a:r>
              <a:rPr lang="en-US" altLang="zh-CN" sz="1600" b="1" dirty="0" smtClean="0">
                <a:solidFill>
                  <a:srgbClr val="0000FF"/>
                </a:solidFill>
              </a:rPr>
              <a:t>: </a:t>
            </a:r>
            <a:r>
              <a:rPr lang="zh-CN" altLang="en-US" sz="1600" dirty="0" smtClean="0">
                <a:solidFill>
                  <a:srgbClr val="040710"/>
                </a:solidFill>
              </a:rPr>
              <a:t>接头座</a:t>
            </a:r>
            <a:r>
              <a:rPr lang="en-US" altLang="zh-CN" sz="1600" dirty="0" smtClean="0">
                <a:solidFill>
                  <a:srgbClr val="040710"/>
                </a:solidFill>
              </a:rPr>
              <a:t>/</a:t>
            </a:r>
            <a:r>
              <a:rPr lang="zh-CN" altLang="en-US" sz="1600" dirty="0" smtClean="0">
                <a:solidFill>
                  <a:srgbClr val="040710"/>
                </a:solidFill>
              </a:rPr>
              <a:t>排气座及微型缸底部使用</a:t>
            </a:r>
            <a:r>
              <a:rPr lang="en-US" altLang="zh-CN" sz="1600" dirty="0" smtClean="0">
                <a:solidFill>
                  <a:srgbClr val="040710"/>
                </a:solidFill>
              </a:rPr>
              <a:t>,</a:t>
            </a:r>
            <a:r>
              <a:rPr lang="zh-CN" altLang="en-US" sz="1600" dirty="0" smtClean="0">
                <a:solidFill>
                  <a:srgbClr val="040710"/>
                </a:solidFill>
              </a:rPr>
              <a:t>密封超高压油路</a:t>
            </a:r>
            <a:r>
              <a:rPr lang="en-US" altLang="zh-CN" sz="1600" dirty="0" smtClean="0">
                <a:solidFill>
                  <a:srgbClr val="040710"/>
                </a:solidFill>
              </a:rPr>
              <a:t>.</a:t>
            </a:r>
            <a:endParaRPr lang="zh-CN" altLang="en-US" sz="1600" dirty="0">
              <a:solidFill>
                <a:srgbClr val="040710"/>
              </a:solidFill>
            </a:endParaRPr>
          </a:p>
        </p:txBody>
      </p:sp>
      <p:sp>
        <p:nvSpPr>
          <p:cNvPr id="75" name="上箭头 74"/>
          <p:cNvSpPr/>
          <p:nvPr/>
        </p:nvSpPr>
        <p:spPr>
          <a:xfrm>
            <a:off x="2598176" y="1785926"/>
            <a:ext cx="285752" cy="57150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6" name="TextBox 75"/>
          <p:cNvSpPr txBox="1"/>
          <p:nvPr/>
        </p:nvSpPr>
        <p:spPr>
          <a:xfrm>
            <a:off x="3185670" y="3843980"/>
            <a:ext cx="1107996" cy="369332"/>
          </a:xfrm>
          <a:prstGeom prst="rect">
            <a:avLst/>
          </a:prstGeom>
          <a:noFill/>
        </p:spPr>
        <p:txBody>
          <a:bodyPr wrap="none" rtlCol="0">
            <a:spAutoFit/>
          </a:bodyPr>
          <a:lstStyle/>
          <a:p>
            <a:r>
              <a:rPr lang="zh-CN" altLang="en-US" b="1" dirty="0" smtClean="0">
                <a:solidFill>
                  <a:srgbClr val="7030A0"/>
                </a:solidFill>
              </a:rPr>
              <a:t>油路入口</a:t>
            </a:r>
          </a:p>
        </p:txBody>
      </p:sp>
      <p:sp>
        <p:nvSpPr>
          <p:cNvPr id="78" name="TextBox 77"/>
          <p:cNvSpPr txBox="1"/>
          <p:nvPr/>
        </p:nvSpPr>
        <p:spPr>
          <a:xfrm>
            <a:off x="2193649" y="1618952"/>
            <a:ext cx="461665" cy="1015663"/>
          </a:xfrm>
          <a:prstGeom prst="rect">
            <a:avLst/>
          </a:prstGeom>
          <a:noFill/>
        </p:spPr>
        <p:txBody>
          <a:bodyPr vert="eaVert" wrap="none" rtlCol="0">
            <a:spAutoFit/>
          </a:bodyPr>
          <a:lstStyle/>
          <a:p>
            <a:r>
              <a:rPr lang="zh-CN" altLang="en-US" b="1" dirty="0" smtClean="0">
                <a:solidFill>
                  <a:srgbClr val="7030A0"/>
                </a:solidFill>
              </a:rPr>
              <a:t>油路出口</a:t>
            </a:r>
            <a:endParaRPr lang="zh-CN" altLang="en-US" b="1" dirty="0">
              <a:solidFill>
                <a:srgbClr val="7030A0"/>
              </a:solidFill>
            </a:endParaRPr>
          </a:p>
        </p:txBody>
      </p:sp>
      <p:grpSp>
        <p:nvGrpSpPr>
          <p:cNvPr id="88" name="组合 87"/>
          <p:cNvGrpSpPr/>
          <p:nvPr/>
        </p:nvGrpSpPr>
        <p:grpSpPr>
          <a:xfrm>
            <a:off x="5384258" y="4071942"/>
            <a:ext cx="2907193" cy="2105394"/>
            <a:chOff x="5429256" y="4010954"/>
            <a:chExt cx="2907193" cy="2105394"/>
          </a:xfrm>
        </p:grpSpPr>
        <p:pic>
          <p:nvPicPr>
            <p:cNvPr id="79" name="Picture 2"/>
            <p:cNvPicPr>
              <a:picLocks noChangeAspect="1" noChangeArrowheads="1"/>
            </p:cNvPicPr>
            <p:nvPr/>
          </p:nvPicPr>
          <p:blipFill>
            <a:blip r:embed="rId3" cstate="print"/>
            <a:srcRect/>
            <a:stretch>
              <a:fillRect/>
            </a:stretch>
          </p:blipFill>
          <p:spPr bwMode="auto">
            <a:xfrm>
              <a:off x="7220746" y="4010954"/>
              <a:ext cx="785818" cy="781452"/>
            </a:xfrm>
            <a:prstGeom prst="rect">
              <a:avLst/>
            </a:prstGeom>
            <a:noFill/>
            <a:ln w="9525">
              <a:noFill/>
              <a:miter lim="800000"/>
              <a:headEnd/>
              <a:tailEnd/>
            </a:ln>
          </p:spPr>
        </p:pic>
        <p:pic>
          <p:nvPicPr>
            <p:cNvPr id="80" name="Picture 4"/>
            <p:cNvPicPr>
              <a:picLocks noChangeAspect="1" noChangeArrowheads="1"/>
            </p:cNvPicPr>
            <p:nvPr/>
          </p:nvPicPr>
          <p:blipFill>
            <a:blip r:embed="rId4" cstate="print"/>
            <a:srcRect/>
            <a:stretch>
              <a:fillRect/>
            </a:stretch>
          </p:blipFill>
          <p:spPr bwMode="auto">
            <a:xfrm>
              <a:off x="5715008" y="4143381"/>
              <a:ext cx="642942" cy="587688"/>
            </a:xfrm>
            <a:prstGeom prst="rect">
              <a:avLst/>
            </a:prstGeom>
            <a:noFill/>
            <a:ln w="9525">
              <a:noFill/>
              <a:miter lim="800000"/>
              <a:headEnd/>
              <a:tailEnd/>
            </a:ln>
          </p:spPr>
        </p:pic>
        <p:pic>
          <p:nvPicPr>
            <p:cNvPr id="81" name="图片 14" descr="低压.JPG"/>
            <p:cNvPicPr>
              <a:picLocks noChangeAspect="1"/>
            </p:cNvPicPr>
            <p:nvPr/>
          </p:nvPicPr>
          <p:blipFill>
            <a:blip r:embed="rId5">
              <a:lum bright="12000" contrast="12000"/>
            </a:blip>
            <a:srcRect l="42456" t="40251" r="35898" b="34662"/>
            <a:stretch>
              <a:fillRect/>
            </a:stretch>
          </p:blipFill>
          <p:spPr bwMode="auto">
            <a:xfrm>
              <a:off x="7270680" y="5214950"/>
              <a:ext cx="743533" cy="571504"/>
            </a:xfrm>
            <a:prstGeom prst="rect">
              <a:avLst/>
            </a:prstGeom>
            <a:noFill/>
            <a:ln w="9525">
              <a:noFill/>
              <a:miter lim="800000"/>
              <a:headEnd/>
              <a:tailEnd/>
            </a:ln>
          </p:spPr>
        </p:pic>
        <p:sp>
          <p:nvSpPr>
            <p:cNvPr id="83" name="圆角矩形 19"/>
            <p:cNvSpPr>
              <a:spLocks noChangeArrowheads="1"/>
            </p:cNvSpPr>
            <p:nvPr/>
          </p:nvSpPr>
          <p:spPr bwMode="auto">
            <a:xfrm>
              <a:off x="7134174" y="4844111"/>
              <a:ext cx="1039364" cy="294697"/>
            </a:xfrm>
            <a:prstGeom prst="roundRect">
              <a:avLst>
                <a:gd name="adj" fmla="val 16667"/>
              </a:avLst>
            </a:prstGeom>
            <a:solidFill>
              <a:srgbClr val="0000FF"/>
            </a:solidFill>
            <a:ln w="9525" algn="ctr">
              <a:solidFill>
                <a:schemeClr val="bg1"/>
              </a:solidFill>
              <a:round/>
              <a:headEnd/>
              <a:tailEnd/>
            </a:ln>
          </p:spPr>
          <p:txBody>
            <a:bodyPr/>
            <a:lstStyle/>
            <a:p>
              <a:pPr algn="ctr">
                <a:spcBef>
                  <a:spcPct val="50000"/>
                </a:spcBef>
                <a:buFont typeface="Arial" charset="0"/>
                <a:buNone/>
              </a:pPr>
              <a:r>
                <a:rPr lang="zh-CN" altLang="en-US" sz="1200" dirty="0">
                  <a:solidFill>
                    <a:schemeClr val="bg1"/>
                  </a:solidFill>
                  <a:latin typeface="微软雅黑" pitchFamily="34" charset="-122"/>
                </a:rPr>
                <a:t>直通排气</a:t>
              </a:r>
            </a:p>
          </p:txBody>
        </p:sp>
        <p:sp>
          <p:nvSpPr>
            <p:cNvPr id="84" name="圆角矩形 27"/>
            <p:cNvSpPr>
              <a:spLocks noChangeArrowheads="1"/>
            </p:cNvSpPr>
            <p:nvPr/>
          </p:nvSpPr>
          <p:spPr bwMode="auto">
            <a:xfrm>
              <a:off x="7050574" y="5827398"/>
              <a:ext cx="1285875" cy="285750"/>
            </a:xfrm>
            <a:prstGeom prst="roundRect">
              <a:avLst>
                <a:gd name="adj" fmla="val 16667"/>
              </a:avLst>
            </a:prstGeom>
            <a:solidFill>
              <a:srgbClr val="0000FF"/>
            </a:solidFill>
            <a:ln w="9525" algn="ctr">
              <a:solidFill>
                <a:schemeClr val="bg1"/>
              </a:solidFill>
              <a:round/>
              <a:headEnd/>
              <a:tailEnd/>
            </a:ln>
          </p:spPr>
          <p:txBody>
            <a:bodyPr/>
            <a:lstStyle/>
            <a:p>
              <a:pPr algn="ctr">
                <a:spcBef>
                  <a:spcPct val="50000"/>
                </a:spcBef>
                <a:buFont typeface="Arial" charset="0"/>
                <a:buNone/>
              </a:pPr>
              <a:r>
                <a:rPr lang="zh-CN" altLang="en-US" sz="1200" dirty="0">
                  <a:solidFill>
                    <a:schemeClr val="bg1"/>
                  </a:solidFill>
                  <a:latin typeface="微软雅黑" pitchFamily="34" charset="-122"/>
                </a:rPr>
                <a:t>超高压静密封圈</a:t>
              </a:r>
            </a:p>
          </p:txBody>
        </p:sp>
        <p:pic>
          <p:nvPicPr>
            <p:cNvPr id="85" name="Picture 7"/>
            <p:cNvPicPr>
              <a:picLocks noChangeAspect="1" noChangeArrowheads="1"/>
            </p:cNvPicPr>
            <p:nvPr/>
          </p:nvPicPr>
          <p:blipFill>
            <a:blip r:embed="rId6" cstate="print"/>
            <a:srcRect/>
            <a:stretch>
              <a:fillRect/>
            </a:stretch>
          </p:blipFill>
          <p:spPr bwMode="auto">
            <a:xfrm>
              <a:off x="5786446" y="5214950"/>
              <a:ext cx="591211" cy="571504"/>
            </a:xfrm>
            <a:prstGeom prst="rect">
              <a:avLst/>
            </a:prstGeom>
            <a:noFill/>
            <a:ln w="9525">
              <a:noFill/>
              <a:miter lim="800000"/>
              <a:headEnd/>
              <a:tailEnd/>
            </a:ln>
          </p:spPr>
        </p:pic>
        <p:sp>
          <p:nvSpPr>
            <p:cNvPr id="86" name="圆角矩形 19"/>
            <p:cNvSpPr>
              <a:spLocks noChangeArrowheads="1"/>
            </p:cNvSpPr>
            <p:nvPr/>
          </p:nvSpPr>
          <p:spPr bwMode="auto">
            <a:xfrm>
              <a:off x="5449300" y="5830596"/>
              <a:ext cx="1071563" cy="285752"/>
            </a:xfrm>
            <a:prstGeom prst="roundRect">
              <a:avLst>
                <a:gd name="adj" fmla="val 16667"/>
              </a:avLst>
            </a:prstGeom>
            <a:solidFill>
              <a:srgbClr val="0000FF"/>
            </a:solidFill>
            <a:ln w="9525" algn="ctr">
              <a:solidFill>
                <a:schemeClr val="bg1"/>
              </a:solidFill>
              <a:round/>
              <a:headEnd/>
              <a:tailEnd/>
            </a:ln>
          </p:spPr>
          <p:txBody>
            <a:bodyPr/>
            <a:lstStyle/>
            <a:p>
              <a:pPr algn="ctr">
                <a:spcBef>
                  <a:spcPct val="50000"/>
                </a:spcBef>
                <a:buFont typeface="Arial" charset="0"/>
                <a:buNone/>
              </a:pPr>
              <a:r>
                <a:rPr lang="zh-CN" altLang="en-US" sz="1200">
                  <a:solidFill>
                    <a:schemeClr val="bg1"/>
                  </a:solidFill>
                  <a:latin typeface="微软雅黑" pitchFamily="34" charset="-122"/>
                </a:rPr>
                <a:t>排气座</a:t>
              </a:r>
            </a:p>
          </p:txBody>
        </p:sp>
        <p:sp>
          <p:nvSpPr>
            <p:cNvPr id="87" name="圆角矩形 19"/>
            <p:cNvSpPr>
              <a:spLocks noChangeArrowheads="1"/>
            </p:cNvSpPr>
            <p:nvPr/>
          </p:nvSpPr>
          <p:spPr bwMode="auto">
            <a:xfrm>
              <a:off x="5429256" y="4857760"/>
              <a:ext cx="1285884" cy="285752"/>
            </a:xfrm>
            <a:prstGeom prst="roundRect">
              <a:avLst>
                <a:gd name="adj" fmla="val 16667"/>
              </a:avLst>
            </a:prstGeom>
            <a:solidFill>
              <a:srgbClr val="0000FF"/>
            </a:solidFill>
            <a:ln w="9525" algn="ctr">
              <a:solidFill>
                <a:schemeClr val="bg1"/>
              </a:solidFill>
              <a:round/>
              <a:headEnd/>
              <a:tailEnd/>
            </a:ln>
          </p:spPr>
          <p:txBody>
            <a:bodyPr/>
            <a:lstStyle/>
            <a:p>
              <a:pPr algn="ctr">
                <a:spcBef>
                  <a:spcPct val="50000"/>
                </a:spcBef>
                <a:buFont typeface="Arial" charset="0"/>
                <a:buNone/>
              </a:pPr>
              <a:r>
                <a:rPr lang="zh-CN" altLang="en-US" sz="1200" dirty="0" smtClean="0">
                  <a:solidFill>
                    <a:schemeClr val="bg1"/>
                  </a:solidFill>
                  <a:latin typeface="微软雅黑" pitchFamily="34" charset="-122"/>
                </a:rPr>
                <a:t>接头座</a:t>
              </a:r>
              <a:r>
                <a:rPr lang="en-US" altLang="zh-CN" sz="1200" dirty="0" smtClean="0">
                  <a:solidFill>
                    <a:schemeClr val="bg1"/>
                  </a:solidFill>
                  <a:latin typeface="微软雅黑" pitchFamily="34" charset="-122"/>
                </a:rPr>
                <a:t>/</a:t>
              </a:r>
              <a:r>
                <a:rPr lang="zh-CN" altLang="en-US" sz="1200" dirty="0" smtClean="0">
                  <a:solidFill>
                    <a:schemeClr val="bg1"/>
                  </a:solidFill>
                  <a:latin typeface="微软雅黑" pitchFamily="34" charset="-122"/>
                </a:rPr>
                <a:t>排气座</a:t>
              </a:r>
              <a:endParaRPr lang="zh-CN" altLang="en-US" sz="1200" dirty="0">
                <a:solidFill>
                  <a:schemeClr val="bg1"/>
                </a:solidFill>
                <a:latin typeface="微软雅黑" pitchFamily="34" charset="-122"/>
              </a:endParaRP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组合 21"/>
          <p:cNvGrpSpPr/>
          <p:nvPr/>
        </p:nvGrpSpPr>
        <p:grpSpPr>
          <a:xfrm>
            <a:off x="1892368" y="1500174"/>
            <a:ext cx="6108656" cy="4643470"/>
            <a:chOff x="1285852" y="1500174"/>
            <a:chExt cx="6108656" cy="4643470"/>
          </a:xfrm>
        </p:grpSpPr>
        <p:sp>
          <p:nvSpPr>
            <p:cNvPr id="12" name="矩形 11"/>
            <p:cNvSpPr/>
            <p:nvPr/>
          </p:nvSpPr>
          <p:spPr>
            <a:xfrm>
              <a:off x="3327060" y="2684126"/>
              <a:ext cx="214314" cy="1428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3554" name="Picture 2"/>
            <p:cNvPicPr>
              <a:picLocks noChangeAspect="1" noChangeArrowheads="1"/>
            </p:cNvPicPr>
            <p:nvPr/>
          </p:nvPicPr>
          <p:blipFill>
            <a:blip r:embed="rId2"/>
            <a:srcRect/>
            <a:stretch>
              <a:fillRect/>
            </a:stretch>
          </p:blipFill>
          <p:spPr bwMode="auto">
            <a:xfrm>
              <a:off x="1285852" y="1500174"/>
              <a:ext cx="5137914" cy="4643470"/>
            </a:xfrm>
            <a:prstGeom prst="rect">
              <a:avLst/>
            </a:prstGeom>
            <a:noFill/>
            <a:ln w="9525">
              <a:noFill/>
              <a:miter lim="800000"/>
              <a:headEnd/>
              <a:tailEnd/>
            </a:ln>
            <a:effectLst/>
          </p:spPr>
        </p:pic>
        <p:sp>
          <p:nvSpPr>
            <p:cNvPr id="6148" name="TextBox 27"/>
            <p:cNvSpPr txBox="1">
              <a:spLocks noChangeArrowheads="1"/>
            </p:cNvSpPr>
            <p:nvPr/>
          </p:nvSpPr>
          <p:spPr bwMode="auto">
            <a:xfrm>
              <a:off x="2571736" y="2285992"/>
              <a:ext cx="774571" cy="369332"/>
            </a:xfrm>
            <a:prstGeom prst="rect">
              <a:avLst/>
            </a:prstGeom>
            <a:noFill/>
            <a:ln w="9525">
              <a:noFill/>
              <a:miter lim="800000"/>
              <a:headEnd/>
              <a:tailEnd/>
            </a:ln>
          </p:spPr>
          <p:txBody>
            <a:bodyPr wrap="none">
              <a:spAutoFit/>
            </a:bodyPr>
            <a:lstStyle/>
            <a:p>
              <a:r>
                <a:rPr lang="zh-CN" altLang="en-US" b="1" dirty="0">
                  <a:solidFill>
                    <a:srgbClr val="040710"/>
                  </a:solidFill>
                </a:rPr>
                <a:t>天</a:t>
              </a:r>
              <a:r>
                <a:rPr lang="zh-CN" altLang="en-US" b="1" dirty="0" smtClean="0">
                  <a:solidFill>
                    <a:srgbClr val="040710"/>
                  </a:solidFill>
                </a:rPr>
                <a:t>侧  </a:t>
              </a:r>
              <a:endParaRPr lang="zh-CN" altLang="en-US" b="1" dirty="0">
                <a:solidFill>
                  <a:srgbClr val="040710"/>
                </a:solidFill>
              </a:endParaRPr>
            </a:p>
          </p:txBody>
        </p:sp>
        <p:sp>
          <p:nvSpPr>
            <p:cNvPr id="16" name="TextBox 27"/>
            <p:cNvSpPr txBox="1">
              <a:spLocks noChangeArrowheads="1"/>
            </p:cNvSpPr>
            <p:nvPr/>
          </p:nvSpPr>
          <p:spPr bwMode="auto">
            <a:xfrm>
              <a:off x="5187646" y="5500702"/>
              <a:ext cx="646331" cy="369332"/>
            </a:xfrm>
            <a:prstGeom prst="rect">
              <a:avLst/>
            </a:prstGeom>
            <a:noFill/>
            <a:ln w="9525">
              <a:noFill/>
              <a:miter lim="800000"/>
              <a:headEnd/>
              <a:tailEnd/>
            </a:ln>
          </p:spPr>
          <p:txBody>
            <a:bodyPr wrap="none">
              <a:spAutoFit/>
            </a:bodyPr>
            <a:lstStyle/>
            <a:p>
              <a:r>
                <a:rPr lang="zh-CN" altLang="en-US" b="1" dirty="0" smtClean="0">
                  <a:solidFill>
                    <a:srgbClr val="040710"/>
                  </a:solidFill>
                </a:rPr>
                <a:t>地侧</a:t>
              </a:r>
              <a:endParaRPr lang="zh-CN" altLang="en-US" b="1" dirty="0">
                <a:solidFill>
                  <a:srgbClr val="040710"/>
                </a:solidFill>
              </a:endParaRPr>
            </a:p>
          </p:txBody>
        </p:sp>
        <p:sp>
          <p:nvSpPr>
            <p:cNvPr id="17" name="TextBox 16"/>
            <p:cNvSpPr txBox="1"/>
            <p:nvPr/>
          </p:nvSpPr>
          <p:spPr>
            <a:xfrm>
              <a:off x="6286512" y="4000504"/>
              <a:ext cx="1107996" cy="369332"/>
            </a:xfrm>
            <a:prstGeom prst="rect">
              <a:avLst/>
            </a:prstGeom>
            <a:noFill/>
          </p:spPr>
          <p:txBody>
            <a:bodyPr wrap="none" rtlCol="0">
              <a:spAutoFit/>
            </a:bodyPr>
            <a:lstStyle/>
            <a:p>
              <a:r>
                <a:rPr lang="zh-CN" altLang="en-US" b="1" dirty="0" smtClean="0">
                  <a:solidFill>
                    <a:srgbClr val="7030A0"/>
                  </a:solidFill>
                </a:rPr>
                <a:t>油路入口</a:t>
              </a:r>
            </a:p>
          </p:txBody>
        </p:sp>
        <p:sp>
          <p:nvSpPr>
            <p:cNvPr id="19" name="TextBox 18"/>
            <p:cNvSpPr txBox="1"/>
            <p:nvPr/>
          </p:nvSpPr>
          <p:spPr>
            <a:xfrm>
              <a:off x="3143240" y="1785926"/>
              <a:ext cx="1107996" cy="369332"/>
            </a:xfrm>
            <a:prstGeom prst="rect">
              <a:avLst/>
            </a:prstGeom>
            <a:noFill/>
          </p:spPr>
          <p:txBody>
            <a:bodyPr wrap="none" rtlCol="0">
              <a:spAutoFit/>
            </a:bodyPr>
            <a:lstStyle/>
            <a:p>
              <a:r>
                <a:rPr lang="zh-CN" altLang="en-US" b="1" dirty="0" smtClean="0">
                  <a:solidFill>
                    <a:srgbClr val="7030A0"/>
                  </a:solidFill>
                </a:rPr>
                <a:t>油路出口</a:t>
              </a:r>
            </a:p>
          </p:txBody>
        </p:sp>
        <p:sp>
          <p:nvSpPr>
            <p:cNvPr id="21" name="TextBox 20"/>
            <p:cNvSpPr txBox="1"/>
            <p:nvPr/>
          </p:nvSpPr>
          <p:spPr>
            <a:xfrm>
              <a:off x="2500303" y="4214818"/>
              <a:ext cx="461665" cy="784830"/>
            </a:xfrm>
            <a:prstGeom prst="rect">
              <a:avLst/>
            </a:prstGeom>
            <a:noFill/>
          </p:spPr>
          <p:txBody>
            <a:bodyPr vert="eaVert" wrap="none" rtlCol="0">
              <a:spAutoFit/>
            </a:bodyPr>
            <a:lstStyle/>
            <a:p>
              <a:r>
                <a:rPr lang="zh-CN" altLang="en-US" b="1" dirty="0" smtClean="0">
                  <a:solidFill>
                    <a:srgbClr val="0000FF"/>
                  </a:solidFill>
                </a:rPr>
                <a:t>操作侧</a:t>
              </a:r>
              <a:endParaRPr lang="zh-CN" altLang="en-US" b="1" dirty="0">
                <a:solidFill>
                  <a:srgbClr val="0000FF"/>
                </a:solidFill>
              </a:endParaRPr>
            </a:p>
          </p:txBody>
        </p:sp>
      </p:grpSp>
      <p:sp>
        <p:nvSpPr>
          <p:cNvPr id="15" name="Rectangle 4"/>
          <p:cNvSpPr>
            <a:spLocks noChangeArrowheads="1"/>
          </p:cNvSpPr>
          <p:nvPr/>
        </p:nvSpPr>
        <p:spPr bwMode="black">
          <a:xfrm>
            <a:off x="620713" y="284163"/>
            <a:ext cx="7162800" cy="563562"/>
          </a:xfrm>
          <a:prstGeom prst="rect">
            <a:avLst/>
          </a:prstGeom>
          <a:noFill/>
          <a:ln w="9525">
            <a:noFill/>
            <a:miter lim="800000"/>
            <a:headEnd/>
            <a:tailEnd/>
          </a:ln>
        </p:spPr>
        <p:txBody>
          <a:bodyPr anchor="ctr"/>
          <a:lstStyle/>
          <a:p>
            <a:pPr algn="ctr"/>
            <a:r>
              <a:rPr lang="zh-CN" altLang="en-US" sz="3200" dirty="0" smtClean="0">
                <a:solidFill>
                  <a:schemeClr val="bg1"/>
                </a:solidFill>
              </a:rPr>
              <a:t>二</a:t>
            </a:r>
            <a:r>
              <a:rPr lang="en-US" altLang="zh-CN" sz="3200" dirty="0" smtClean="0">
                <a:solidFill>
                  <a:schemeClr val="bg1"/>
                </a:solidFill>
              </a:rPr>
              <a:t>.</a:t>
            </a:r>
            <a:r>
              <a:rPr lang="zh-CN" altLang="en-US" sz="3200" dirty="0" smtClean="0">
                <a:solidFill>
                  <a:schemeClr val="bg1"/>
                </a:solidFill>
              </a:rPr>
              <a:t>油路设计原则</a:t>
            </a:r>
            <a:r>
              <a:rPr lang="en-US" altLang="zh-CN" sz="3200" dirty="0" smtClean="0">
                <a:solidFill>
                  <a:schemeClr val="bg1"/>
                </a:solidFill>
              </a:rPr>
              <a:t>1</a:t>
            </a:r>
            <a:endParaRPr lang="zh-CN" altLang="en-US" sz="2000" dirty="0" smtClean="0"/>
          </a:p>
        </p:txBody>
      </p:sp>
      <p:sp>
        <p:nvSpPr>
          <p:cNvPr id="6150" name="TextBox 29"/>
          <p:cNvSpPr txBox="1">
            <a:spLocks noChangeArrowheads="1"/>
          </p:cNvSpPr>
          <p:nvPr/>
        </p:nvSpPr>
        <p:spPr bwMode="auto">
          <a:xfrm>
            <a:off x="642910" y="1000108"/>
            <a:ext cx="6500858" cy="954107"/>
          </a:xfrm>
          <a:prstGeom prst="rect">
            <a:avLst/>
          </a:prstGeom>
          <a:noFill/>
          <a:ln w="9525">
            <a:noFill/>
            <a:miter lim="800000"/>
            <a:headEnd/>
            <a:tailEnd/>
          </a:ln>
        </p:spPr>
        <p:txBody>
          <a:bodyPr wrap="square">
            <a:spAutoFit/>
          </a:bodyPr>
          <a:lstStyle/>
          <a:p>
            <a:r>
              <a:rPr lang="zh-CN" altLang="en-US" sz="2800" b="1" dirty="0" smtClean="0">
                <a:solidFill>
                  <a:srgbClr val="040710"/>
                </a:solidFill>
              </a:rPr>
              <a:t>天地侧原则</a:t>
            </a:r>
            <a:endParaRPr lang="en-US" altLang="zh-CN" sz="2800" b="1" dirty="0" smtClean="0">
              <a:solidFill>
                <a:srgbClr val="040710"/>
              </a:solidFill>
            </a:endParaRPr>
          </a:p>
          <a:p>
            <a:r>
              <a:rPr lang="zh-CN" altLang="en-US" sz="2800" dirty="0" smtClean="0">
                <a:solidFill>
                  <a:srgbClr val="040710"/>
                </a:solidFill>
              </a:rPr>
              <a:t>油路入口低于出口</a:t>
            </a:r>
            <a:endParaRPr lang="zh-CN" altLang="en-US" sz="2800" dirty="0">
              <a:solidFill>
                <a:srgbClr val="04071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TextBox 29"/>
          <p:cNvSpPr txBox="1">
            <a:spLocks noChangeArrowheads="1"/>
          </p:cNvSpPr>
          <p:nvPr/>
        </p:nvSpPr>
        <p:spPr bwMode="auto">
          <a:xfrm>
            <a:off x="642910" y="1000108"/>
            <a:ext cx="6500858" cy="523220"/>
          </a:xfrm>
          <a:prstGeom prst="rect">
            <a:avLst/>
          </a:prstGeom>
          <a:noFill/>
          <a:ln w="9525">
            <a:noFill/>
            <a:miter lim="800000"/>
            <a:headEnd/>
            <a:tailEnd/>
          </a:ln>
        </p:spPr>
        <p:txBody>
          <a:bodyPr wrap="square">
            <a:spAutoFit/>
          </a:bodyPr>
          <a:lstStyle/>
          <a:p>
            <a:r>
              <a:rPr lang="zh-CN" altLang="en-US" sz="2800" b="1" dirty="0" smtClean="0">
                <a:solidFill>
                  <a:srgbClr val="040710"/>
                </a:solidFill>
              </a:rPr>
              <a:t>操作性原则</a:t>
            </a:r>
            <a:endParaRPr lang="zh-CN" altLang="en-US" sz="2800" dirty="0">
              <a:solidFill>
                <a:srgbClr val="040710"/>
              </a:solidFill>
            </a:endParaRPr>
          </a:p>
        </p:txBody>
      </p:sp>
      <p:sp>
        <p:nvSpPr>
          <p:cNvPr id="15" name="Rectangle 4"/>
          <p:cNvSpPr>
            <a:spLocks noChangeArrowheads="1"/>
          </p:cNvSpPr>
          <p:nvPr/>
        </p:nvSpPr>
        <p:spPr bwMode="black">
          <a:xfrm>
            <a:off x="620713" y="284163"/>
            <a:ext cx="7162800" cy="563562"/>
          </a:xfrm>
          <a:prstGeom prst="rect">
            <a:avLst/>
          </a:prstGeom>
          <a:noFill/>
          <a:ln w="9525">
            <a:noFill/>
            <a:miter lim="800000"/>
            <a:headEnd/>
            <a:tailEnd/>
          </a:ln>
        </p:spPr>
        <p:txBody>
          <a:bodyPr anchor="ctr"/>
          <a:lstStyle/>
          <a:p>
            <a:pPr algn="ctr"/>
            <a:r>
              <a:rPr lang="zh-CN" altLang="en-US" sz="3200" dirty="0" smtClean="0">
                <a:solidFill>
                  <a:schemeClr val="bg1"/>
                </a:solidFill>
              </a:rPr>
              <a:t>二</a:t>
            </a:r>
            <a:r>
              <a:rPr lang="en-US" altLang="zh-CN" sz="3200" dirty="0" smtClean="0">
                <a:solidFill>
                  <a:schemeClr val="bg1"/>
                </a:solidFill>
              </a:rPr>
              <a:t>.</a:t>
            </a:r>
            <a:r>
              <a:rPr lang="zh-CN" altLang="en-US" sz="3200" dirty="0" smtClean="0">
                <a:solidFill>
                  <a:schemeClr val="bg1"/>
                </a:solidFill>
              </a:rPr>
              <a:t>油路设计原则</a:t>
            </a:r>
            <a:r>
              <a:rPr lang="en-US" altLang="zh-CN" sz="3200" dirty="0" smtClean="0">
                <a:solidFill>
                  <a:schemeClr val="bg1"/>
                </a:solidFill>
              </a:rPr>
              <a:t>2</a:t>
            </a:r>
            <a:endParaRPr lang="zh-CN" altLang="en-US" sz="2000" dirty="0" smtClean="0"/>
          </a:p>
        </p:txBody>
      </p:sp>
      <p:sp>
        <p:nvSpPr>
          <p:cNvPr id="12" name="矩形 11"/>
          <p:cNvSpPr/>
          <p:nvPr/>
        </p:nvSpPr>
        <p:spPr>
          <a:xfrm>
            <a:off x="5087574" y="3039895"/>
            <a:ext cx="197998" cy="1340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3554" name="Picture 2"/>
          <p:cNvPicPr>
            <a:picLocks noChangeAspect="1" noChangeArrowheads="1"/>
          </p:cNvPicPr>
          <p:nvPr/>
        </p:nvPicPr>
        <p:blipFill>
          <a:blip r:embed="rId2"/>
          <a:srcRect/>
          <a:stretch>
            <a:fillRect/>
          </a:stretch>
        </p:blipFill>
        <p:spPr bwMode="auto">
          <a:xfrm>
            <a:off x="3201764" y="1928802"/>
            <a:ext cx="4746763" cy="4357718"/>
          </a:xfrm>
          <a:prstGeom prst="rect">
            <a:avLst/>
          </a:prstGeom>
          <a:noFill/>
          <a:ln w="9525">
            <a:noFill/>
            <a:miter lim="800000"/>
            <a:headEnd/>
            <a:tailEnd/>
          </a:ln>
          <a:effectLst/>
        </p:spPr>
      </p:pic>
      <p:sp>
        <p:nvSpPr>
          <p:cNvPr id="6148" name="TextBox 27"/>
          <p:cNvSpPr txBox="1">
            <a:spLocks noChangeArrowheads="1"/>
          </p:cNvSpPr>
          <p:nvPr/>
        </p:nvSpPr>
        <p:spPr bwMode="auto">
          <a:xfrm>
            <a:off x="4389753" y="2666262"/>
            <a:ext cx="715603" cy="346604"/>
          </a:xfrm>
          <a:prstGeom prst="rect">
            <a:avLst/>
          </a:prstGeom>
          <a:noFill/>
          <a:ln w="9525">
            <a:noFill/>
            <a:miter lim="800000"/>
            <a:headEnd/>
            <a:tailEnd/>
          </a:ln>
        </p:spPr>
        <p:txBody>
          <a:bodyPr wrap="none">
            <a:spAutoFit/>
          </a:bodyPr>
          <a:lstStyle/>
          <a:p>
            <a:r>
              <a:rPr lang="zh-CN" altLang="en-US" b="1" dirty="0">
                <a:solidFill>
                  <a:srgbClr val="040710"/>
                </a:solidFill>
              </a:rPr>
              <a:t>天</a:t>
            </a:r>
            <a:r>
              <a:rPr lang="zh-CN" altLang="en-US" b="1" dirty="0" smtClean="0">
                <a:solidFill>
                  <a:srgbClr val="040710"/>
                </a:solidFill>
              </a:rPr>
              <a:t>侧  </a:t>
            </a:r>
            <a:endParaRPr lang="zh-CN" altLang="en-US" b="1" dirty="0">
              <a:solidFill>
                <a:srgbClr val="040710"/>
              </a:solidFill>
            </a:endParaRPr>
          </a:p>
        </p:txBody>
      </p:sp>
      <p:sp>
        <p:nvSpPr>
          <p:cNvPr id="16" name="TextBox 27"/>
          <p:cNvSpPr txBox="1">
            <a:spLocks noChangeArrowheads="1"/>
          </p:cNvSpPr>
          <p:nvPr/>
        </p:nvSpPr>
        <p:spPr bwMode="auto">
          <a:xfrm>
            <a:off x="6806513" y="5683144"/>
            <a:ext cx="597126" cy="346604"/>
          </a:xfrm>
          <a:prstGeom prst="rect">
            <a:avLst/>
          </a:prstGeom>
          <a:noFill/>
          <a:ln w="9525">
            <a:noFill/>
            <a:miter lim="800000"/>
            <a:headEnd/>
            <a:tailEnd/>
          </a:ln>
        </p:spPr>
        <p:txBody>
          <a:bodyPr wrap="none">
            <a:spAutoFit/>
          </a:bodyPr>
          <a:lstStyle/>
          <a:p>
            <a:r>
              <a:rPr lang="zh-CN" altLang="en-US" b="1" dirty="0" smtClean="0">
                <a:solidFill>
                  <a:srgbClr val="040710"/>
                </a:solidFill>
              </a:rPr>
              <a:t>地侧</a:t>
            </a:r>
            <a:endParaRPr lang="zh-CN" altLang="en-US" b="1" dirty="0">
              <a:solidFill>
                <a:srgbClr val="040710"/>
              </a:solidFill>
            </a:endParaRPr>
          </a:p>
        </p:txBody>
      </p:sp>
      <p:sp>
        <p:nvSpPr>
          <p:cNvPr id="17" name="TextBox 16"/>
          <p:cNvSpPr txBox="1"/>
          <p:nvPr/>
        </p:nvSpPr>
        <p:spPr>
          <a:xfrm>
            <a:off x="7821722" y="4275266"/>
            <a:ext cx="1107996" cy="369332"/>
          </a:xfrm>
          <a:prstGeom prst="rect">
            <a:avLst/>
          </a:prstGeom>
          <a:noFill/>
        </p:spPr>
        <p:txBody>
          <a:bodyPr wrap="none" rtlCol="0">
            <a:spAutoFit/>
          </a:bodyPr>
          <a:lstStyle/>
          <a:p>
            <a:r>
              <a:rPr lang="zh-CN" altLang="en-US" b="1" dirty="0" smtClean="0">
                <a:solidFill>
                  <a:srgbClr val="7030A0"/>
                </a:solidFill>
              </a:rPr>
              <a:t>油路入口</a:t>
            </a:r>
            <a:endParaRPr lang="zh-CN" altLang="en-US" b="1" dirty="0">
              <a:solidFill>
                <a:srgbClr val="7030A0"/>
              </a:solidFill>
            </a:endParaRPr>
          </a:p>
        </p:txBody>
      </p:sp>
      <p:sp>
        <p:nvSpPr>
          <p:cNvPr id="19" name="TextBox 18"/>
          <p:cNvSpPr txBox="1"/>
          <p:nvPr/>
        </p:nvSpPr>
        <p:spPr>
          <a:xfrm>
            <a:off x="4917748" y="2196969"/>
            <a:ext cx="1107996" cy="369332"/>
          </a:xfrm>
          <a:prstGeom prst="rect">
            <a:avLst/>
          </a:prstGeom>
          <a:noFill/>
        </p:spPr>
        <p:txBody>
          <a:bodyPr wrap="none" rtlCol="0">
            <a:spAutoFit/>
          </a:bodyPr>
          <a:lstStyle/>
          <a:p>
            <a:r>
              <a:rPr lang="zh-CN" altLang="en-US" b="1" dirty="0" smtClean="0">
                <a:solidFill>
                  <a:srgbClr val="7030A0"/>
                </a:solidFill>
              </a:rPr>
              <a:t>油路出口</a:t>
            </a:r>
            <a:endParaRPr lang="zh-CN" altLang="en-US" b="1" dirty="0">
              <a:solidFill>
                <a:srgbClr val="7030A0"/>
              </a:solidFill>
            </a:endParaRPr>
          </a:p>
        </p:txBody>
      </p:sp>
      <p:sp>
        <p:nvSpPr>
          <p:cNvPr id="13" name="TextBox 12"/>
          <p:cNvSpPr txBox="1"/>
          <p:nvPr/>
        </p:nvSpPr>
        <p:spPr>
          <a:xfrm>
            <a:off x="632428" y="1571612"/>
            <a:ext cx="8511572" cy="369332"/>
          </a:xfrm>
          <a:prstGeom prst="rect">
            <a:avLst/>
          </a:prstGeom>
          <a:noFill/>
        </p:spPr>
        <p:txBody>
          <a:bodyPr wrap="square" rtlCol="0">
            <a:spAutoFit/>
          </a:bodyPr>
          <a:lstStyle/>
          <a:p>
            <a:r>
              <a:rPr lang="en-US" altLang="zh-CN" b="1" dirty="0" smtClean="0">
                <a:solidFill>
                  <a:srgbClr val="0000FF"/>
                </a:solidFill>
              </a:rPr>
              <a:t>1&gt;.</a:t>
            </a:r>
            <a:r>
              <a:rPr lang="zh-CN" altLang="en-US" b="1" dirty="0" smtClean="0">
                <a:solidFill>
                  <a:srgbClr val="0000FF"/>
                </a:solidFill>
              </a:rPr>
              <a:t>油路进出口一般不要设计在操作侧</a:t>
            </a:r>
            <a:r>
              <a:rPr lang="en-US" altLang="zh-CN" b="1" dirty="0" smtClean="0">
                <a:solidFill>
                  <a:srgbClr val="0000FF"/>
                </a:solidFill>
              </a:rPr>
              <a:t>,</a:t>
            </a:r>
            <a:r>
              <a:rPr lang="zh-CN" altLang="en-US" b="1" dirty="0" smtClean="0">
                <a:solidFill>
                  <a:srgbClr val="0000FF"/>
                </a:solidFill>
              </a:rPr>
              <a:t>以免影响成型操作</a:t>
            </a:r>
            <a:r>
              <a:rPr lang="en-US" altLang="zh-CN" b="1" dirty="0" smtClean="0">
                <a:solidFill>
                  <a:srgbClr val="0000FF"/>
                </a:solidFill>
              </a:rPr>
              <a:t>.</a:t>
            </a:r>
            <a:endParaRPr lang="zh-CN" altLang="en-US" b="1" dirty="0">
              <a:solidFill>
                <a:srgbClr val="0000FF"/>
              </a:solidFill>
            </a:endParaRPr>
          </a:p>
        </p:txBody>
      </p:sp>
      <p:sp>
        <p:nvSpPr>
          <p:cNvPr id="14" name="TextBox 13"/>
          <p:cNvSpPr txBox="1"/>
          <p:nvPr/>
        </p:nvSpPr>
        <p:spPr>
          <a:xfrm>
            <a:off x="632428" y="1928802"/>
            <a:ext cx="8511572" cy="369332"/>
          </a:xfrm>
          <a:prstGeom prst="rect">
            <a:avLst/>
          </a:prstGeom>
          <a:noFill/>
        </p:spPr>
        <p:txBody>
          <a:bodyPr wrap="square" rtlCol="0">
            <a:spAutoFit/>
          </a:bodyPr>
          <a:lstStyle/>
          <a:p>
            <a:r>
              <a:rPr lang="en-US" altLang="zh-CN" b="1" dirty="0" smtClean="0">
                <a:solidFill>
                  <a:srgbClr val="0000FF"/>
                </a:solidFill>
              </a:rPr>
              <a:t>2&gt;.</a:t>
            </a:r>
            <a:r>
              <a:rPr lang="zh-CN" altLang="en-US" b="1" dirty="0" smtClean="0">
                <a:solidFill>
                  <a:srgbClr val="0000FF"/>
                </a:solidFill>
              </a:rPr>
              <a:t>进油口尽量设计在方便接油管位置</a:t>
            </a:r>
            <a:endParaRPr lang="zh-CN" altLang="en-US" b="1" dirty="0">
              <a:solidFill>
                <a:srgbClr val="0000FF"/>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TextBox 29"/>
          <p:cNvSpPr txBox="1">
            <a:spLocks noChangeArrowheads="1"/>
          </p:cNvSpPr>
          <p:nvPr/>
        </p:nvSpPr>
        <p:spPr bwMode="auto">
          <a:xfrm>
            <a:off x="642910" y="1000108"/>
            <a:ext cx="7286676" cy="954107"/>
          </a:xfrm>
          <a:prstGeom prst="rect">
            <a:avLst/>
          </a:prstGeom>
          <a:noFill/>
          <a:ln w="9525">
            <a:noFill/>
            <a:miter lim="800000"/>
            <a:headEnd/>
            <a:tailEnd/>
          </a:ln>
        </p:spPr>
        <p:txBody>
          <a:bodyPr wrap="square">
            <a:spAutoFit/>
          </a:bodyPr>
          <a:lstStyle/>
          <a:p>
            <a:r>
              <a:rPr lang="zh-CN" altLang="en-US" sz="2800" b="1" dirty="0" smtClean="0">
                <a:solidFill>
                  <a:srgbClr val="040710"/>
                </a:solidFill>
              </a:rPr>
              <a:t>油路体积原则</a:t>
            </a:r>
            <a:r>
              <a:rPr lang="en-US" altLang="zh-CN" sz="2800" dirty="0" smtClean="0">
                <a:solidFill>
                  <a:srgbClr val="040710"/>
                </a:solidFill>
              </a:rPr>
              <a:t>---</a:t>
            </a:r>
            <a:r>
              <a:rPr lang="zh-CN" altLang="en-US" sz="2000" dirty="0" smtClean="0">
                <a:solidFill>
                  <a:srgbClr val="040710"/>
                </a:solidFill>
              </a:rPr>
              <a:t>设计油路时尽量减少模具中油路体积</a:t>
            </a:r>
          </a:p>
          <a:p>
            <a:endParaRPr lang="zh-CN" altLang="en-US" sz="2800" dirty="0">
              <a:solidFill>
                <a:srgbClr val="040710"/>
              </a:solidFill>
            </a:endParaRPr>
          </a:p>
        </p:txBody>
      </p:sp>
      <p:sp>
        <p:nvSpPr>
          <p:cNvPr id="11" name="Rectangle 4"/>
          <p:cNvSpPr>
            <a:spLocks noChangeArrowheads="1"/>
          </p:cNvSpPr>
          <p:nvPr/>
        </p:nvSpPr>
        <p:spPr bwMode="black">
          <a:xfrm>
            <a:off x="620713" y="284163"/>
            <a:ext cx="7162800" cy="563562"/>
          </a:xfrm>
          <a:prstGeom prst="rect">
            <a:avLst/>
          </a:prstGeom>
          <a:noFill/>
          <a:ln w="9525">
            <a:noFill/>
            <a:miter lim="800000"/>
            <a:headEnd/>
            <a:tailEnd/>
          </a:ln>
        </p:spPr>
        <p:txBody>
          <a:bodyPr anchor="ctr"/>
          <a:lstStyle/>
          <a:p>
            <a:pPr algn="ctr"/>
            <a:r>
              <a:rPr lang="zh-CN" altLang="en-US" sz="3200" dirty="0" smtClean="0">
                <a:solidFill>
                  <a:schemeClr val="bg1"/>
                </a:solidFill>
              </a:rPr>
              <a:t>二</a:t>
            </a:r>
            <a:r>
              <a:rPr lang="en-US" altLang="zh-CN" sz="3200" dirty="0" smtClean="0">
                <a:solidFill>
                  <a:schemeClr val="bg1"/>
                </a:solidFill>
              </a:rPr>
              <a:t>.</a:t>
            </a:r>
            <a:r>
              <a:rPr lang="zh-CN" altLang="en-US" sz="3200" dirty="0" smtClean="0">
                <a:solidFill>
                  <a:schemeClr val="bg1"/>
                </a:solidFill>
              </a:rPr>
              <a:t>油路设计原则</a:t>
            </a:r>
            <a:r>
              <a:rPr lang="en-US" altLang="zh-CN" sz="3200" dirty="0" smtClean="0">
                <a:solidFill>
                  <a:schemeClr val="bg1"/>
                </a:solidFill>
              </a:rPr>
              <a:t>3</a:t>
            </a:r>
            <a:endParaRPr lang="zh-CN" altLang="en-US" sz="3200" dirty="0" smtClean="0">
              <a:solidFill>
                <a:schemeClr val="bg1"/>
              </a:solidFill>
            </a:endParaRPr>
          </a:p>
        </p:txBody>
      </p:sp>
      <p:sp>
        <p:nvSpPr>
          <p:cNvPr id="33" name="TextBox 32"/>
          <p:cNvSpPr txBox="1"/>
          <p:nvPr/>
        </p:nvSpPr>
        <p:spPr>
          <a:xfrm>
            <a:off x="632428" y="1571612"/>
            <a:ext cx="8511572" cy="369332"/>
          </a:xfrm>
          <a:prstGeom prst="rect">
            <a:avLst/>
          </a:prstGeom>
          <a:noFill/>
        </p:spPr>
        <p:txBody>
          <a:bodyPr wrap="square" rtlCol="0">
            <a:spAutoFit/>
          </a:bodyPr>
          <a:lstStyle/>
          <a:p>
            <a:r>
              <a:rPr lang="en-US" altLang="zh-CN" b="1" dirty="0" smtClean="0">
                <a:solidFill>
                  <a:srgbClr val="0000FF"/>
                </a:solidFill>
              </a:rPr>
              <a:t>1&gt;</a:t>
            </a:r>
            <a:r>
              <a:rPr lang="zh-CN" altLang="en-US" b="1" dirty="0" smtClean="0">
                <a:solidFill>
                  <a:srgbClr val="0000FF"/>
                </a:solidFill>
              </a:rPr>
              <a:t>主油路孔径：建议主油路孔径设计为</a:t>
            </a:r>
            <a:r>
              <a:rPr lang="en-US" altLang="zh-CN" b="1" dirty="0" smtClean="0">
                <a:solidFill>
                  <a:srgbClr val="0000FF"/>
                </a:solidFill>
              </a:rPr>
              <a:t>4~6MM,</a:t>
            </a:r>
            <a:r>
              <a:rPr lang="zh-CN" altLang="en-US" b="1" dirty="0" smtClean="0">
                <a:solidFill>
                  <a:srgbClr val="0000FF"/>
                </a:solidFill>
              </a:rPr>
              <a:t>依油路加工难易度尽 量选小孔径</a:t>
            </a:r>
            <a:r>
              <a:rPr lang="en-US" altLang="zh-CN" b="1" dirty="0" smtClean="0">
                <a:solidFill>
                  <a:srgbClr val="0000FF"/>
                </a:solidFill>
              </a:rPr>
              <a:t>.</a:t>
            </a:r>
            <a:endParaRPr lang="zh-CN" altLang="en-US" b="1" dirty="0">
              <a:solidFill>
                <a:srgbClr val="0000FF"/>
              </a:solidFill>
            </a:endParaRPr>
          </a:p>
        </p:txBody>
      </p:sp>
      <p:sp>
        <p:nvSpPr>
          <p:cNvPr id="34" name="TextBox 33"/>
          <p:cNvSpPr txBox="1"/>
          <p:nvPr/>
        </p:nvSpPr>
        <p:spPr>
          <a:xfrm>
            <a:off x="654801" y="1928802"/>
            <a:ext cx="3961341" cy="369332"/>
          </a:xfrm>
          <a:prstGeom prst="rect">
            <a:avLst/>
          </a:prstGeom>
          <a:noFill/>
        </p:spPr>
        <p:txBody>
          <a:bodyPr wrap="none" rtlCol="0">
            <a:spAutoFit/>
          </a:bodyPr>
          <a:lstStyle/>
          <a:p>
            <a:r>
              <a:rPr lang="en-US" altLang="zh-CN" b="1" dirty="0" smtClean="0">
                <a:solidFill>
                  <a:srgbClr val="0000FF"/>
                </a:solidFill>
              </a:rPr>
              <a:t>2&gt;</a:t>
            </a:r>
            <a:r>
              <a:rPr lang="zh-CN" altLang="en-US" b="1" dirty="0" smtClean="0">
                <a:solidFill>
                  <a:srgbClr val="0000FF"/>
                </a:solidFill>
              </a:rPr>
              <a:t>分油路孔径：建议孔径设计为</a:t>
            </a:r>
            <a:r>
              <a:rPr lang="en-US" altLang="zh-CN" b="1" dirty="0" smtClean="0">
                <a:solidFill>
                  <a:srgbClr val="0000FF"/>
                </a:solidFill>
              </a:rPr>
              <a:t>3MM</a:t>
            </a:r>
            <a:endParaRPr lang="zh-CN" altLang="en-US" b="1" dirty="0">
              <a:solidFill>
                <a:srgbClr val="0000FF"/>
              </a:solidFill>
            </a:endParaRPr>
          </a:p>
        </p:txBody>
      </p:sp>
      <p:grpSp>
        <p:nvGrpSpPr>
          <p:cNvPr id="46" name="组合 45"/>
          <p:cNvGrpSpPr/>
          <p:nvPr/>
        </p:nvGrpSpPr>
        <p:grpSpPr>
          <a:xfrm>
            <a:off x="2357422" y="2714620"/>
            <a:ext cx="4500594" cy="3500462"/>
            <a:chOff x="2000232" y="2643182"/>
            <a:chExt cx="4714875" cy="3600450"/>
          </a:xfrm>
        </p:grpSpPr>
        <p:pic>
          <p:nvPicPr>
            <p:cNvPr id="24578" name="Picture 2"/>
            <p:cNvPicPr>
              <a:picLocks noChangeAspect="1" noChangeArrowheads="1"/>
            </p:cNvPicPr>
            <p:nvPr/>
          </p:nvPicPr>
          <p:blipFill>
            <a:blip r:embed="rId2"/>
            <a:srcRect/>
            <a:stretch>
              <a:fillRect/>
            </a:stretch>
          </p:blipFill>
          <p:spPr bwMode="auto">
            <a:xfrm>
              <a:off x="2000232" y="2643182"/>
              <a:ext cx="4714875" cy="3600450"/>
            </a:xfrm>
            <a:prstGeom prst="rect">
              <a:avLst/>
            </a:prstGeom>
            <a:noFill/>
            <a:ln w="9525">
              <a:solidFill>
                <a:srgbClr val="040710"/>
              </a:solidFill>
              <a:prstDash val="lgDash"/>
              <a:miter lim="800000"/>
              <a:headEnd/>
              <a:tailEnd/>
            </a:ln>
            <a:effectLst/>
          </p:spPr>
        </p:pic>
        <p:cxnSp>
          <p:nvCxnSpPr>
            <p:cNvPr id="14" name="直接箭头连接符 13"/>
            <p:cNvCxnSpPr/>
            <p:nvPr/>
          </p:nvCxnSpPr>
          <p:spPr>
            <a:xfrm rot="5400000">
              <a:off x="6226744" y="5078898"/>
              <a:ext cx="299400" cy="1588"/>
            </a:xfrm>
            <a:prstGeom prst="straightConnector1">
              <a:avLst/>
            </a:prstGeom>
            <a:ln w="28575">
              <a:solidFill>
                <a:srgbClr val="040710"/>
              </a:solidFill>
              <a:tailEnd type="arrow"/>
            </a:ln>
          </p:spPr>
          <p:style>
            <a:lnRef idx="1">
              <a:schemeClr val="accent1"/>
            </a:lnRef>
            <a:fillRef idx="0">
              <a:schemeClr val="accent1"/>
            </a:fillRef>
            <a:effectRef idx="0">
              <a:schemeClr val="accent1"/>
            </a:effectRef>
            <a:fontRef idx="minor">
              <a:schemeClr val="tx1"/>
            </a:fontRef>
          </p:style>
        </p:cxnSp>
        <p:cxnSp>
          <p:nvCxnSpPr>
            <p:cNvPr id="20" name="肘形连接符 19"/>
            <p:cNvCxnSpPr/>
            <p:nvPr/>
          </p:nvCxnSpPr>
          <p:spPr>
            <a:xfrm rot="5400000" flipH="1" flipV="1">
              <a:off x="6183396" y="5735488"/>
              <a:ext cx="386890" cy="794"/>
            </a:xfrm>
            <a:prstGeom prst="bentConnector3">
              <a:avLst>
                <a:gd name="adj1" fmla="val 50000"/>
              </a:avLst>
            </a:prstGeom>
            <a:ln w="28575">
              <a:solidFill>
                <a:srgbClr val="040710"/>
              </a:solidFill>
              <a:tailEnd type="arrow"/>
            </a:ln>
          </p:spPr>
          <p:style>
            <a:lnRef idx="1">
              <a:schemeClr val="accent1"/>
            </a:lnRef>
            <a:fillRef idx="0">
              <a:schemeClr val="accent1"/>
            </a:fillRef>
            <a:effectRef idx="0">
              <a:schemeClr val="accent1"/>
            </a:effectRef>
            <a:fontRef idx="minor">
              <a:schemeClr val="tx1"/>
            </a:fontRef>
          </p:style>
        </p:cxnSp>
        <p:cxnSp>
          <p:nvCxnSpPr>
            <p:cNvPr id="24" name="直接箭头连接符 23"/>
            <p:cNvCxnSpPr/>
            <p:nvPr/>
          </p:nvCxnSpPr>
          <p:spPr>
            <a:xfrm>
              <a:off x="3354356" y="5072074"/>
              <a:ext cx="428628" cy="1588"/>
            </a:xfrm>
            <a:prstGeom prst="straightConnector1">
              <a:avLst/>
            </a:prstGeom>
            <a:ln w="28575">
              <a:solidFill>
                <a:srgbClr val="040710"/>
              </a:solidFill>
              <a:tailEnd type="arrow"/>
            </a:ln>
          </p:spPr>
          <p:style>
            <a:lnRef idx="1">
              <a:schemeClr val="accent1"/>
            </a:lnRef>
            <a:fillRef idx="0">
              <a:schemeClr val="accent1"/>
            </a:fillRef>
            <a:effectRef idx="0">
              <a:schemeClr val="accent1"/>
            </a:effectRef>
            <a:fontRef idx="minor">
              <a:schemeClr val="tx1"/>
            </a:fontRef>
          </p:style>
        </p:cxnSp>
        <p:cxnSp>
          <p:nvCxnSpPr>
            <p:cNvPr id="26" name="直接箭头连接符 25"/>
            <p:cNvCxnSpPr/>
            <p:nvPr/>
          </p:nvCxnSpPr>
          <p:spPr>
            <a:xfrm rot="10800000">
              <a:off x="4000496" y="5072074"/>
              <a:ext cx="357190" cy="1588"/>
            </a:xfrm>
            <a:prstGeom prst="straightConnector1">
              <a:avLst/>
            </a:prstGeom>
            <a:ln w="28575">
              <a:solidFill>
                <a:srgbClr val="040710"/>
              </a:solidFill>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5357818" y="5857892"/>
              <a:ext cx="1338828" cy="369332"/>
            </a:xfrm>
            <a:prstGeom prst="rect">
              <a:avLst/>
            </a:prstGeom>
            <a:noFill/>
          </p:spPr>
          <p:txBody>
            <a:bodyPr wrap="none" rtlCol="0">
              <a:spAutoFit/>
            </a:bodyPr>
            <a:lstStyle/>
            <a:p>
              <a:r>
                <a:rPr lang="zh-CN" altLang="en-US" b="1" dirty="0" smtClean="0">
                  <a:solidFill>
                    <a:srgbClr val="0000FF"/>
                  </a:solidFill>
                </a:rPr>
                <a:t>主油路孔径</a:t>
              </a:r>
              <a:endParaRPr lang="zh-CN" altLang="en-US" b="1" dirty="0">
                <a:solidFill>
                  <a:srgbClr val="0000FF"/>
                </a:solidFill>
              </a:endParaRPr>
            </a:p>
          </p:txBody>
        </p:sp>
        <p:sp>
          <p:nvSpPr>
            <p:cNvPr id="29" name="TextBox 28"/>
            <p:cNvSpPr txBox="1"/>
            <p:nvPr/>
          </p:nvSpPr>
          <p:spPr>
            <a:xfrm>
              <a:off x="2000232" y="4891452"/>
              <a:ext cx="1338828" cy="369332"/>
            </a:xfrm>
            <a:prstGeom prst="rect">
              <a:avLst/>
            </a:prstGeom>
            <a:noFill/>
          </p:spPr>
          <p:txBody>
            <a:bodyPr wrap="none" rtlCol="0">
              <a:spAutoFit/>
            </a:bodyPr>
            <a:lstStyle/>
            <a:p>
              <a:r>
                <a:rPr lang="zh-CN" altLang="en-US" b="1" dirty="0" smtClean="0">
                  <a:solidFill>
                    <a:srgbClr val="0000FF"/>
                  </a:solidFill>
                </a:rPr>
                <a:t>分油路孔径</a:t>
              </a:r>
              <a:endParaRPr lang="zh-CN" altLang="en-US" b="1" dirty="0">
                <a:solidFill>
                  <a:srgbClr val="0000FF"/>
                </a:solidFill>
              </a:endParaRPr>
            </a:p>
          </p:txBody>
        </p:sp>
        <p:cxnSp>
          <p:nvCxnSpPr>
            <p:cNvPr id="36" name="直接连接符 35"/>
            <p:cNvCxnSpPr/>
            <p:nvPr/>
          </p:nvCxnSpPr>
          <p:spPr>
            <a:xfrm>
              <a:off x="4429124" y="4813618"/>
              <a:ext cx="785818" cy="1588"/>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42" name="直接箭头连接符 41"/>
            <p:cNvCxnSpPr/>
            <p:nvPr/>
          </p:nvCxnSpPr>
          <p:spPr>
            <a:xfrm rot="16200000" flipH="1">
              <a:off x="4644640" y="5043576"/>
              <a:ext cx="428628" cy="2404"/>
            </a:xfrm>
            <a:prstGeom prst="straightConnector1">
              <a:avLst/>
            </a:prstGeom>
            <a:ln w="28575">
              <a:solidFill>
                <a:srgbClr val="0000FF"/>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4915542" y="4789520"/>
              <a:ext cx="444352" cy="523220"/>
            </a:xfrm>
            <a:prstGeom prst="rect">
              <a:avLst/>
            </a:prstGeom>
            <a:noFill/>
          </p:spPr>
          <p:txBody>
            <a:bodyPr wrap="none" rtlCol="0">
              <a:spAutoFit/>
            </a:bodyPr>
            <a:lstStyle/>
            <a:p>
              <a:r>
                <a:rPr lang="en-US" altLang="zh-CN" sz="2800" b="1" dirty="0" smtClean="0">
                  <a:solidFill>
                    <a:srgbClr val="FF0000"/>
                  </a:solidFill>
                </a:rPr>
                <a:t>A</a:t>
              </a:r>
              <a:endParaRPr lang="zh-CN" altLang="en-US" sz="2800" b="1" dirty="0">
                <a:solidFill>
                  <a:srgbClr val="FF0000"/>
                </a:solidFill>
              </a:endParaRPr>
            </a:p>
          </p:txBody>
        </p:sp>
      </p:grpSp>
      <p:sp>
        <p:nvSpPr>
          <p:cNvPr id="47" name="TextBox 46"/>
          <p:cNvSpPr txBox="1"/>
          <p:nvPr/>
        </p:nvSpPr>
        <p:spPr>
          <a:xfrm>
            <a:off x="642910" y="2285992"/>
            <a:ext cx="6141425" cy="369332"/>
          </a:xfrm>
          <a:prstGeom prst="rect">
            <a:avLst/>
          </a:prstGeom>
          <a:noFill/>
        </p:spPr>
        <p:txBody>
          <a:bodyPr wrap="none" rtlCol="0">
            <a:spAutoFit/>
          </a:bodyPr>
          <a:lstStyle/>
          <a:p>
            <a:r>
              <a:rPr lang="en-US" altLang="zh-CN" b="1" dirty="0" smtClean="0">
                <a:solidFill>
                  <a:srgbClr val="0000FF"/>
                </a:solidFill>
              </a:rPr>
              <a:t>3&gt;</a:t>
            </a:r>
            <a:r>
              <a:rPr lang="zh-CN" altLang="en-US" b="1" dirty="0" smtClean="0">
                <a:solidFill>
                  <a:srgbClr val="0000FF"/>
                </a:solidFill>
              </a:rPr>
              <a:t>主油路至微型缸底部</a:t>
            </a:r>
            <a:r>
              <a:rPr lang="en-US" altLang="zh-CN" b="1" dirty="0" smtClean="0">
                <a:solidFill>
                  <a:srgbClr val="0000FF"/>
                </a:solidFill>
              </a:rPr>
              <a:t>A</a:t>
            </a:r>
            <a:r>
              <a:rPr lang="zh-CN" altLang="en-US" b="1" dirty="0" smtClean="0">
                <a:solidFill>
                  <a:srgbClr val="0000FF"/>
                </a:solidFill>
              </a:rPr>
              <a:t>尺寸越短越好，建议</a:t>
            </a:r>
            <a:r>
              <a:rPr lang="en-US" altLang="zh-CN" b="1" dirty="0" smtClean="0">
                <a:solidFill>
                  <a:srgbClr val="0000FF"/>
                </a:solidFill>
              </a:rPr>
              <a:t>A</a:t>
            </a:r>
            <a:r>
              <a:rPr lang="zh-CN" altLang="en-US" b="1" dirty="0" smtClean="0">
                <a:solidFill>
                  <a:srgbClr val="0000FF"/>
                </a:solidFill>
              </a:rPr>
              <a:t>尺寸</a:t>
            </a:r>
            <a:r>
              <a:rPr lang="en-US" altLang="zh-CN" b="1" dirty="0" smtClean="0">
                <a:solidFill>
                  <a:srgbClr val="0000FF"/>
                </a:solidFill>
              </a:rPr>
              <a:t>6MM.</a:t>
            </a:r>
            <a:endParaRPr lang="zh-CN" altLang="en-US" b="1" dirty="0">
              <a:solidFill>
                <a:srgbClr val="0000FF"/>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black">
          <a:xfrm>
            <a:off x="620713" y="284163"/>
            <a:ext cx="7162800" cy="563562"/>
          </a:xfrm>
          <a:prstGeom prst="rect">
            <a:avLst/>
          </a:prstGeom>
          <a:noFill/>
          <a:ln w="9525">
            <a:noFill/>
            <a:miter lim="800000"/>
            <a:headEnd/>
            <a:tailEnd/>
          </a:ln>
        </p:spPr>
        <p:txBody>
          <a:bodyPr anchor="ctr"/>
          <a:lstStyle/>
          <a:p>
            <a:pPr algn="ctr"/>
            <a:r>
              <a:rPr lang="zh-CN" altLang="en-US" sz="3200" dirty="0" smtClean="0">
                <a:solidFill>
                  <a:schemeClr val="bg1"/>
                </a:solidFill>
              </a:rPr>
              <a:t>二</a:t>
            </a:r>
            <a:r>
              <a:rPr lang="en-US" altLang="zh-CN" sz="3200" dirty="0" smtClean="0">
                <a:solidFill>
                  <a:schemeClr val="bg1"/>
                </a:solidFill>
              </a:rPr>
              <a:t>.</a:t>
            </a:r>
            <a:r>
              <a:rPr lang="zh-CN" altLang="en-US" sz="3200" dirty="0" smtClean="0">
                <a:solidFill>
                  <a:schemeClr val="bg1"/>
                </a:solidFill>
              </a:rPr>
              <a:t>油路设计原则</a:t>
            </a:r>
            <a:r>
              <a:rPr lang="en-US" altLang="zh-CN" sz="3200" dirty="0" smtClean="0">
                <a:solidFill>
                  <a:schemeClr val="bg1"/>
                </a:solidFill>
              </a:rPr>
              <a:t>4</a:t>
            </a:r>
            <a:endParaRPr lang="zh-CN" altLang="en-US" sz="3200" dirty="0" smtClean="0">
              <a:solidFill>
                <a:schemeClr val="bg1"/>
              </a:solidFill>
            </a:endParaRPr>
          </a:p>
        </p:txBody>
      </p:sp>
      <p:sp>
        <p:nvSpPr>
          <p:cNvPr id="30" name="TextBox 29"/>
          <p:cNvSpPr txBox="1">
            <a:spLocks noChangeArrowheads="1"/>
          </p:cNvSpPr>
          <p:nvPr/>
        </p:nvSpPr>
        <p:spPr bwMode="auto">
          <a:xfrm>
            <a:off x="642910" y="1000108"/>
            <a:ext cx="6500858" cy="523220"/>
          </a:xfrm>
          <a:prstGeom prst="rect">
            <a:avLst/>
          </a:prstGeom>
          <a:noFill/>
          <a:ln w="9525">
            <a:noFill/>
            <a:miter lim="800000"/>
            <a:headEnd/>
            <a:tailEnd/>
          </a:ln>
        </p:spPr>
        <p:txBody>
          <a:bodyPr wrap="square">
            <a:spAutoFit/>
          </a:bodyPr>
          <a:lstStyle/>
          <a:p>
            <a:r>
              <a:rPr lang="zh-CN" altLang="en-US" sz="2800" b="1" dirty="0" smtClean="0">
                <a:solidFill>
                  <a:srgbClr val="040710"/>
                </a:solidFill>
              </a:rPr>
              <a:t>滞留区原则</a:t>
            </a:r>
            <a:endParaRPr lang="zh-CN" altLang="en-US" sz="2800" b="1" dirty="0">
              <a:solidFill>
                <a:srgbClr val="040710"/>
              </a:solidFill>
            </a:endParaRPr>
          </a:p>
        </p:txBody>
      </p:sp>
      <p:sp>
        <p:nvSpPr>
          <p:cNvPr id="32" name="TextBox 31"/>
          <p:cNvSpPr txBox="1"/>
          <p:nvPr/>
        </p:nvSpPr>
        <p:spPr>
          <a:xfrm>
            <a:off x="632428" y="1571612"/>
            <a:ext cx="6797092" cy="369332"/>
          </a:xfrm>
          <a:prstGeom prst="rect">
            <a:avLst/>
          </a:prstGeom>
          <a:noFill/>
        </p:spPr>
        <p:txBody>
          <a:bodyPr wrap="square" rtlCol="0">
            <a:spAutoFit/>
          </a:bodyPr>
          <a:lstStyle/>
          <a:p>
            <a:r>
              <a:rPr lang="zh-CN" altLang="en-US" b="1" dirty="0" smtClean="0">
                <a:solidFill>
                  <a:srgbClr val="0000FF"/>
                </a:solidFill>
              </a:rPr>
              <a:t>设计油路事尽量减少油路滞留区，建议</a:t>
            </a:r>
            <a:r>
              <a:rPr lang="en-US" altLang="zh-CN" b="1" dirty="0" smtClean="0">
                <a:solidFill>
                  <a:srgbClr val="0000FF"/>
                </a:solidFill>
              </a:rPr>
              <a:t>B</a:t>
            </a:r>
            <a:r>
              <a:rPr lang="zh-CN" altLang="en-US" b="1" dirty="0" smtClean="0">
                <a:solidFill>
                  <a:srgbClr val="0000FF"/>
                </a:solidFill>
              </a:rPr>
              <a:t>值不大于</a:t>
            </a:r>
            <a:r>
              <a:rPr lang="en-US" altLang="zh-CN" b="1" dirty="0" smtClean="0">
                <a:solidFill>
                  <a:srgbClr val="0000FF"/>
                </a:solidFill>
              </a:rPr>
              <a:t>5MM.</a:t>
            </a:r>
            <a:endParaRPr lang="zh-CN" altLang="en-US" b="1" dirty="0">
              <a:solidFill>
                <a:srgbClr val="0000FF"/>
              </a:solidFill>
            </a:endParaRPr>
          </a:p>
        </p:txBody>
      </p:sp>
      <p:pic>
        <p:nvPicPr>
          <p:cNvPr id="25604" name="Picture 4"/>
          <p:cNvPicPr>
            <a:picLocks noChangeAspect="1" noChangeArrowheads="1"/>
          </p:cNvPicPr>
          <p:nvPr/>
        </p:nvPicPr>
        <p:blipFill>
          <a:blip r:embed="rId2"/>
          <a:srcRect/>
          <a:stretch>
            <a:fillRect/>
          </a:stretch>
        </p:blipFill>
        <p:spPr bwMode="auto">
          <a:xfrm>
            <a:off x="5072066" y="2500306"/>
            <a:ext cx="3500462" cy="3429024"/>
          </a:xfrm>
          <a:prstGeom prst="rect">
            <a:avLst/>
          </a:prstGeom>
          <a:noFill/>
          <a:ln w="9525">
            <a:noFill/>
            <a:miter lim="800000"/>
            <a:headEnd/>
            <a:tailEnd/>
          </a:ln>
          <a:effectLst/>
        </p:spPr>
      </p:pic>
      <p:cxnSp>
        <p:nvCxnSpPr>
          <p:cNvPr id="21" name="直接连接符 20"/>
          <p:cNvCxnSpPr/>
          <p:nvPr/>
        </p:nvCxnSpPr>
        <p:spPr>
          <a:xfrm rot="16200000" flipV="1">
            <a:off x="6376441" y="4947735"/>
            <a:ext cx="260352" cy="578"/>
          </a:xfrm>
          <a:prstGeom prst="line">
            <a:avLst/>
          </a:prstGeom>
          <a:ln w="28575">
            <a:solidFill>
              <a:srgbClr val="040710"/>
            </a:solidFill>
          </a:ln>
        </p:spPr>
        <p:style>
          <a:lnRef idx="1">
            <a:schemeClr val="accent1"/>
          </a:lnRef>
          <a:fillRef idx="0">
            <a:schemeClr val="accent1"/>
          </a:fillRef>
          <a:effectRef idx="0">
            <a:schemeClr val="accent1"/>
          </a:effectRef>
          <a:fontRef idx="minor">
            <a:schemeClr val="tx1"/>
          </a:fontRef>
        </p:style>
      </p:cxnSp>
      <p:cxnSp>
        <p:nvCxnSpPr>
          <p:cNvPr id="22" name="直接箭头连接符 21"/>
          <p:cNvCxnSpPr/>
          <p:nvPr/>
        </p:nvCxnSpPr>
        <p:spPr>
          <a:xfrm rot="10800000">
            <a:off x="6714058" y="4911832"/>
            <a:ext cx="311594" cy="1155"/>
          </a:xfrm>
          <a:prstGeom prst="straightConnector1">
            <a:avLst/>
          </a:prstGeom>
          <a:ln w="28575">
            <a:solidFill>
              <a:srgbClr val="040710"/>
            </a:solidFill>
            <a:tailEnd type="arrow"/>
          </a:ln>
        </p:spPr>
        <p:style>
          <a:lnRef idx="1">
            <a:schemeClr val="accent1"/>
          </a:lnRef>
          <a:fillRef idx="0">
            <a:schemeClr val="accent1"/>
          </a:fillRef>
          <a:effectRef idx="0">
            <a:schemeClr val="accent1"/>
          </a:effectRef>
          <a:fontRef idx="minor">
            <a:schemeClr val="tx1"/>
          </a:fontRef>
        </p:style>
      </p:cxnSp>
      <p:cxnSp>
        <p:nvCxnSpPr>
          <p:cNvPr id="23" name="直接箭头连接符 22"/>
          <p:cNvCxnSpPr/>
          <p:nvPr/>
        </p:nvCxnSpPr>
        <p:spPr>
          <a:xfrm>
            <a:off x="6194735" y="4911832"/>
            <a:ext cx="311594" cy="1155"/>
          </a:xfrm>
          <a:prstGeom prst="straightConnector1">
            <a:avLst/>
          </a:prstGeom>
          <a:ln w="28575">
            <a:solidFill>
              <a:srgbClr val="040710"/>
            </a:solidFill>
            <a:tailEnd type="arrow"/>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rot="5400000">
            <a:off x="6396284" y="5176029"/>
            <a:ext cx="259774" cy="207729"/>
          </a:xfrm>
          <a:prstGeom prst="line">
            <a:avLst/>
          </a:prstGeom>
          <a:ln>
            <a:solidFill>
              <a:srgbClr val="0000FF"/>
            </a:solidFill>
            <a:headEnd type="oval"/>
          </a:ln>
        </p:spPr>
        <p:style>
          <a:lnRef idx="1">
            <a:schemeClr val="accent1"/>
          </a:lnRef>
          <a:fillRef idx="0">
            <a:schemeClr val="accent1"/>
          </a:fillRef>
          <a:effectRef idx="0">
            <a:schemeClr val="accent1"/>
          </a:effectRef>
          <a:fontRef idx="minor">
            <a:schemeClr val="tx1"/>
          </a:fontRef>
        </p:style>
      </p:cxnSp>
      <p:pic>
        <p:nvPicPr>
          <p:cNvPr id="25606" name="Picture 6"/>
          <p:cNvPicPr>
            <a:picLocks noChangeAspect="1" noChangeArrowheads="1"/>
          </p:cNvPicPr>
          <p:nvPr/>
        </p:nvPicPr>
        <p:blipFill>
          <a:blip r:embed="rId3"/>
          <a:srcRect/>
          <a:stretch>
            <a:fillRect/>
          </a:stretch>
        </p:blipFill>
        <p:spPr bwMode="auto">
          <a:xfrm>
            <a:off x="1142976" y="2571744"/>
            <a:ext cx="3357586" cy="3291751"/>
          </a:xfrm>
          <a:prstGeom prst="rect">
            <a:avLst/>
          </a:prstGeom>
          <a:noFill/>
          <a:ln w="9525">
            <a:solidFill>
              <a:srgbClr val="040710"/>
            </a:solidFill>
            <a:prstDash val="dash"/>
            <a:miter lim="800000"/>
            <a:headEnd/>
            <a:tailEnd/>
          </a:ln>
          <a:effectLst/>
        </p:spPr>
      </p:pic>
      <p:sp>
        <p:nvSpPr>
          <p:cNvPr id="37" name="圆角矩形 36"/>
          <p:cNvSpPr/>
          <p:nvPr/>
        </p:nvSpPr>
        <p:spPr>
          <a:xfrm>
            <a:off x="6180871" y="5316882"/>
            <a:ext cx="905107" cy="319306"/>
          </a:xfrm>
          <a:prstGeom prst="roundRect">
            <a:avLst/>
          </a:prstGeom>
          <a:solidFill>
            <a:srgbClr val="0000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t>滞留区</a:t>
            </a:r>
            <a:endParaRPr lang="zh-CN" altLang="en-US" b="1" dirty="0"/>
          </a:p>
        </p:txBody>
      </p:sp>
      <p:sp>
        <p:nvSpPr>
          <p:cNvPr id="38" name="TextBox 37"/>
          <p:cNvSpPr txBox="1"/>
          <p:nvPr/>
        </p:nvSpPr>
        <p:spPr>
          <a:xfrm>
            <a:off x="7000892" y="4714884"/>
            <a:ext cx="351378" cy="369332"/>
          </a:xfrm>
          <a:prstGeom prst="rect">
            <a:avLst/>
          </a:prstGeom>
          <a:noFill/>
        </p:spPr>
        <p:txBody>
          <a:bodyPr wrap="none" rtlCol="0">
            <a:spAutoFit/>
          </a:bodyPr>
          <a:lstStyle/>
          <a:p>
            <a:r>
              <a:rPr lang="en-US" altLang="zh-CN" b="1" dirty="0" smtClean="0">
                <a:solidFill>
                  <a:srgbClr val="FF0000"/>
                </a:solidFill>
              </a:rPr>
              <a:t>B</a:t>
            </a:r>
            <a:endParaRPr lang="zh-CN" altLang="en-US" b="1" dirty="0">
              <a:solidFill>
                <a:srgbClr val="FF0000"/>
              </a:solidFill>
            </a:endParaRPr>
          </a:p>
        </p:txBody>
      </p:sp>
      <p:cxnSp>
        <p:nvCxnSpPr>
          <p:cNvPr id="39" name="直接连接符 38"/>
          <p:cNvCxnSpPr/>
          <p:nvPr/>
        </p:nvCxnSpPr>
        <p:spPr>
          <a:xfrm rot="16200000" flipV="1">
            <a:off x="2104891" y="4165635"/>
            <a:ext cx="260352" cy="578"/>
          </a:xfrm>
          <a:prstGeom prst="line">
            <a:avLst/>
          </a:prstGeom>
          <a:ln w="28575">
            <a:solidFill>
              <a:srgbClr val="040710"/>
            </a:solidFill>
          </a:ln>
        </p:spPr>
        <p:style>
          <a:lnRef idx="1">
            <a:schemeClr val="accent1"/>
          </a:lnRef>
          <a:fillRef idx="0">
            <a:schemeClr val="accent1"/>
          </a:fillRef>
          <a:effectRef idx="0">
            <a:schemeClr val="accent1"/>
          </a:effectRef>
          <a:fontRef idx="minor">
            <a:schemeClr val="tx1"/>
          </a:fontRef>
        </p:style>
      </p:cxnSp>
      <p:cxnSp>
        <p:nvCxnSpPr>
          <p:cNvPr id="40" name="直接箭头连接符 39"/>
          <p:cNvCxnSpPr/>
          <p:nvPr/>
        </p:nvCxnSpPr>
        <p:spPr>
          <a:xfrm rot="10800000">
            <a:off x="2477654" y="4116084"/>
            <a:ext cx="311594" cy="1155"/>
          </a:xfrm>
          <a:prstGeom prst="straightConnector1">
            <a:avLst/>
          </a:prstGeom>
          <a:ln w="28575">
            <a:solidFill>
              <a:srgbClr val="040710"/>
            </a:solidFill>
            <a:tailEnd type="arrow"/>
          </a:ln>
        </p:spPr>
        <p:style>
          <a:lnRef idx="1">
            <a:schemeClr val="accent1"/>
          </a:lnRef>
          <a:fillRef idx="0">
            <a:schemeClr val="accent1"/>
          </a:fillRef>
          <a:effectRef idx="0">
            <a:schemeClr val="accent1"/>
          </a:effectRef>
          <a:fontRef idx="minor">
            <a:schemeClr val="tx1"/>
          </a:fontRef>
        </p:style>
      </p:cxnSp>
      <p:cxnSp>
        <p:nvCxnSpPr>
          <p:cNvPr id="41" name="直接箭头连接符 40"/>
          <p:cNvCxnSpPr/>
          <p:nvPr/>
        </p:nvCxnSpPr>
        <p:spPr>
          <a:xfrm>
            <a:off x="1909537" y="4143380"/>
            <a:ext cx="311594" cy="1155"/>
          </a:xfrm>
          <a:prstGeom prst="straightConnector1">
            <a:avLst/>
          </a:prstGeom>
          <a:ln w="28575">
            <a:solidFill>
              <a:srgbClr val="040710"/>
            </a:solidFill>
            <a:tailEnd type="arrow"/>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1571604" y="3929066"/>
            <a:ext cx="351378" cy="369332"/>
          </a:xfrm>
          <a:prstGeom prst="rect">
            <a:avLst/>
          </a:prstGeom>
          <a:noFill/>
        </p:spPr>
        <p:txBody>
          <a:bodyPr wrap="none" rtlCol="0">
            <a:spAutoFit/>
          </a:bodyPr>
          <a:lstStyle/>
          <a:p>
            <a:r>
              <a:rPr lang="en-US" altLang="zh-CN" b="1" dirty="0" smtClean="0">
                <a:solidFill>
                  <a:srgbClr val="FF0000"/>
                </a:solidFill>
              </a:rPr>
              <a:t>B</a:t>
            </a:r>
            <a:endParaRPr lang="zh-CN" altLang="en-US" b="1" dirty="0">
              <a:solidFill>
                <a:srgbClr val="FF0000"/>
              </a:solidFill>
            </a:endParaRPr>
          </a:p>
        </p:txBody>
      </p:sp>
      <p:cxnSp>
        <p:nvCxnSpPr>
          <p:cNvPr id="43" name="直接连接符 42"/>
          <p:cNvCxnSpPr/>
          <p:nvPr/>
        </p:nvCxnSpPr>
        <p:spPr>
          <a:xfrm rot="5400000">
            <a:off x="2110004" y="4403859"/>
            <a:ext cx="259774" cy="207729"/>
          </a:xfrm>
          <a:prstGeom prst="line">
            <a:avLst/>
          </a:prstGeom>
          <a:ln>
            <a:solidFill>
              <a:srgbClr val="0000FF"/>
            </a:solidFill>
            <a:headEnd type="oval"/>
          </a:ln>
        </p:spPr>
        <p:style>
          <a:lnRef idx="1">
            <a:schemeClr val="accent1"/>
          </a:lnRef>
          <a:fillRef idx="0">
            <a:schemeClr val="accent1"/>
          </a:fillRef>
          <a:effectRef idx="0">
            <a:schemeClr val="accent1"/>
          </a:effectRef>
          <a:fontRef idx="minor">
            <a:schemeClr val="tx1"/>
          </a:fontRef>
        </p:style>
      </p:cxnSp>
      <p:sp>
        <p:nvSpPr>
          <p:cNvPr id="44" name="圆角矩形 43"/>
          <p:cNvSpPr/>
          <p:nvPr/>
        </p:nvSpPr>
        <p:spPr>
          <a:xfrm>
            <a:off x="1785918" y="4572008"/>
            <a:ext cx="905107" cy="319306"/>
          </a:xfrm>
          <a:prstGeom prst="roundRect">
            <a:avLst/>
          </a:prstGeom>
          <a:solidFill>
            <a:srgbClr val="0000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t>滞留区</a:t>
            </a:r>
            <a:endParaRPr lang="zh-CN" altLang="en-US"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black">
          <a:xfrm>
            <a:off x="620713" y="284163"/>
            <a:ext cx="7162800" cy="563562"/>
          </a:xfrm>
          <a:prstGeom prst="rect">
            <a:avLst/>
          </a:prstGeom>
          <a:noFill/>
          <a:ln w="9525">
            <a:noFill/>
            <a:miter lim="800000"/>
            <a:headEnd/>
            <a:tailEnd/>
          </a:ln>
        </p:spPr>
        <p:txBody>
          <a:bodyPr anchor="ctr"/>
          <a:lstStyle/>
          <a:p>
            <a:pPr algn="ctr"/>
            <a:r>
              <a:rPr lang="zh-CN" altLang="en-US" sz="3200" dirty="0" smtClean="0">
                <a:solidFill>
                  <a:schemeClr val="bg1"/>
                </a:solidFill>
              </a:rPr>
              <a:t>二</a:t>
            </a:r>
            <a:r>
              <a:rPr lang="en-US" altLang="zh-CN" sz="3200" dirty="0" smtClean="0">
                <a:solidFill>
                  <a:schemeClr val="bg1"/>
                </a:solidFill>
              </a:rPr>
              <a:t>.</a:t>
            </a:r>
            <a:r>
              <a:rPr lang="zh-CN" altLang="en-US" sz="3200" dirty="0" smtClean="0">
                <a:solidFill>
                  <a:schemeClr val="bg1"/>
                </a:solidFill>
              </a:rPr>
              <a:t>油路设计原则</a:t>
            </a:r>
            <a:r>
              <a:rPr lang="en-US" altLang="zh-CN" sz="3200" dirty="0" smtClean="0">
                <a:solidFill>
                  <a:schemeClr val="bg1"/>
                </a:solidFill>
              </a:rPr>
              <a:t>5</a:t>
            </a:r>
            <a:endParaRPr lang="zh-CN" altLang="en-US" sz="3200" dirty="0" smtClean="0">
              <a:solidFill>
                <a:schemeClr val="bg1"/>
              </a:solidFill>
            </a:endParaRPr>
          </a:p>
        </p:txBody>
      </p:sp>
      <p:sp>
        <p:nvSpPr>
          <p:cNvPr id="30" name="TextBox 29"/>
          <p:cNvSpPr txBox="1">
            <a:spLocks noChangeArrowheads="1"/>
          </p:cNvSpPr>
          <p:nvPr/>
        </p:nvSpPr>
        <p:spPr bwMode="auto">
          <a:xfrm>
            <a:off x="642910" y="1000108"/>
            <a:ext cx="6500858" cy="523220"/>
          </a:xfrm>
          <a:prstGeom prst="rect">
            <a:avLst/>
          </a:prstGeom>
          <a:noFill/>
          <a:ln w="9525">
            <a:noFill/>
            <a:miter lim="800000"/>
            <a:headEnd/>
            <a:tailEnd/>
          </a:ln>
        </p:spPr>
        <p:txBody>
          <a:bodyPr wrap="square">
            <a:spAutoFit/>
          </a:bodyPr>
          <a:lstStyle/>
          <a:p>
            <a:r>
              <a:rPr lang="zh-CN" altLang="en-US" sz="2800" b="1" dirty="0" smtClean="0">
                <a:solidFill>
                  <a:srgbClr val="040710"/>
                </a:solidFill>
              </a:rPr>
              <a:t>油路串联原则</a:t>
            </a:r>
            <a:endParaRPr lang="zh-CN" altLang="en-US" sz="2800" b="1" dirty="0">
              <a:solidFill>
                <a:srgbClr val="040710"/>
              </a:solidFill>
            </a:endParaRPr>
          </a:p>
        </p:txBody>
      </p:sp>
      <p:pic>
        <p:nvPicPr>
          <p:cNvPr id="26628" name="Picture 4"/>
          <p:cNvPicPr>
            <a:picLocks noChangeAspect="1" noChangeArrowheads="1"/>
          </p:cNvPicPr>
          <p:nvPr/>
        </p:nvPicPr>
        <p:blipFill>
          <a:blip r:embed="rId2"/>
          <a:srcRect/>
          <a:stretch>
            <a:fillRect/>
          </a:stretch>
        </p:blipFill>
        <p:spPr bwMode="auto">
          <a:xfrm>
            <a:off x="2830880" y="2106226"/>
            <a:ext cx="3241318" cy="3571900"/>
          </a:xfrm>
          <a:prstGeom prst="rect">
            <a:avLst/>
          </a:prstGeom>
          <a:noFill/>
          <a:ln w="9525">
            <a:noFill/>
            <a:miter lim="800000"/>
            <a:headEnd/>
            <a:tailEnd/>
          </a:ln>
          <a:effectLst/>
        </p:spPr>
      </p:pic>
      <p:sp>
        <p:nvSpPr>
          <p:cNvPr id="28" name="TextBox 27"/>
          <p:cNvSpPr txBox="1"/>
          <p:nvPr/>
        </p:nvSpPr>
        <p:spPr>
          <a:xfrm>
            <a:off x="4473954" y="5072074"/>
            <a:ext cx="1107996" cy="369332"/>
          </a:xfrm>
          <a:prstGeom prst="rect">
            <a:avLst/>
          </a:prstGeom>
          <a:noFill/>
        </p:spPr>
        <p:txBody>
          <a:bodyPr wrap="none" rtlCol="0">
            <a:spAutoFit/>
          </a:bodyPr>
          <a:lstStyle/>
          <a:p>
            <a:r>
              <a:rPr lang="zh-CN" altLang="en-US" b="1" dirty="0" smtClean="0">
                <a:solidFill>
                  <a:srgbClr val="0000FF"/>
                </a:solidFill>
              </a:rPr>
              <a:t>油路入口</a:t>
            </a:r>
            <a:endParaRPr lang="zh-CN" altLang="en-US" b="1" dirty="0">
              <a:solidFill>
                <a:srgbClr val="0000FF"/>
              </a:solidFill>
            </a:endParaRPr>
          </a:p>
        </p:txBody>
      </p:sp>
      <p:sp>
        <p:nvSpPr>
          <p:cNvPr id="34" name="左箭头 33"/>
          <p:cNvSpPr/>
          <p:nvPr/>
        </p:nvSpPr>
        <p:spPr>
          <a:xfrm>
            <a:off x="4831144" y="4714884"/>
            <a:ext cx="642942" cy="28575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上箭头 34"/>
          <p:cNvSpPr/>
          <p:nvPr/>
        </p:nvSpPr>
        <p:spPr>
          <a:xfrm>
            <a:off x="3616698" y="3143248"/>
            <a:ext cx="285752" cy="57150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TextBox 35"/>
          <p:cNvSpPr txBox="1"/>
          <p:nvPr/>
        </p:nvSpPr>
        <p:spPr>
          <a:xfrm>
            <a:off x="2871824" y="2714620"/>
            <a:ext cx="1107996" cy="369332"/>
          </a:xfrm>
          <a:prstGeom prst="rect">
            <a:avLst/>
          </a:prstGeom>
          <a:noFill/>
        </p:spPr>
        <p:txBody>
          <a:bodyPr wrap="none" rtlCol="0">
            <a:spAutoFit/>
          </a:bodyPr>
          <a:lstStyle/>
          <a:p>
            <a:r>
              <a:rPr lang="zh-CN" altLang="en-US" b="1" dirty="0" smtClean="0">
                <a:solidFill>
                  <a:srgbClr val="0000FF"/>
                </a:solidFill>
              </a:rPr>
              <a:t>油路出口</a:t>
            </a:r>
            <a:endParaRPr lang="zh-CN" altLang="en-US" b="1" dirty="0">
              <a:solidFill>
                <a:srgbClr val="0000FF"/>
              </a:solidFill>
            </a:endParaRPr>
          </a:p>
        </p:txBody>
      </p:sp>
      <p:sp>
        <p:nvSpPr>
          <p:cNvPr id="48" name="圆角矩形 47"/>
          <p:cNvSpPr/>
          <p:nvPr/>
        </p:nvSpPr>
        <p:spPr>
          <a:xfrm>
            <a:off x="3688136" y="5715016"/>
            <a:ext cx="1285884" cy="357190"/>
          </a:xfrm>
          <a:prstGeom prst="roundRect">
            <a:avLst/>
          </a:prstGeom>
          <a:solidFill>
            <a:srgbClr val="0000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solidFill>
                  <a:schemeClr val="bg1"/>
                </a:solidFill>
              </a:rPr>
              <a:t>油路串联</a:t>
            </a:r>
          </a:p>
        </p:txBody>
      </p:sp>
      <p:sp>
        <p:nvSpPr>
          <p:cNvPr id="62" name="TextBox 61"/>
          <p:cNvSpPr txBox="1"/>
          <p:nvPr/>
        </p:nvSpPr>
        <p:spPr>
          <a:xfrm>
            <a:off x="632428" y="1571612"/>
            <a:ext cx="8511572" cy="369332"/>
          </a:xfrm>
          <a:prstGeom prst="rect">
            <a:avLst/>
          </a:prstGeom>
          <a:noFill/>
        </p:spPr>
        <p:txBody>
          <a:bodyPr wrap="square" rtlCol="0">
            <a:spAutoFit/>
          </a:bodyPr>
          <a:lstStyle/>
          <a:p>
            <a:r>
              <a:rPr lang="zh-CN" altLang="en-US" b="1" dirty="0" smtClean="0">
                <a:solidFill>
                  <a:srgbClr val="0000FF"/>
                </a:solidFill>
              </a:rPr>
              <a:t>多个同一时序动作的微型缸设计串联油路并尽量形成一完整回路</a:t>
            </a:r>
            <a:endParaRPr lang="zh-CN" altLang="en-US" b="1" dirty="0">
              <a:solidFill>
                <a:srgbClr val="0000FF"/>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black">
          <a:xfrm>
            <a:off x="620713" y="284163"/>
            <a:ext cx="7162800" cy="563562"/>
          </a:xfrm>
          <a:prstGeom prst="rect">
            <a:avLst/>
          </a:prstGeom>
          <a:noFill/>
          <a:ln w="9525">
            <a:noFill/>
            <a:miter lim="800000"/>
            <a:headEnd/>
            <a:tailEnd/>
          </a:ln>
        </p:spPr>
        <p:txBody>
          <a:bodyPr anchor="ctr"/>
          <a:lstStyle/>
          <a:p>
            <a:pPr algn="ctr"/>
            <a:r>
              <a:rPr lang="zh-CN" altLang="en-US" sz="3200" dirty="0" smtClean="0">
                <a:solidFill>
                  <a:schemeClr val="bg1"/>
                </a:solidFill>
              </a:rPr>
              <a:t>三</a:t>
            </a:r>
            <a:r>
              <a:rPr lang="en-US" altLang="zh-CN" sz="3200" dirty="0" smtClean="0">
                <a:solidFill>
                  <a:schemeClr val="bg1"/>
                </a:solidFill>
              </a:rPr>
              <a:t>.</a:t>
            </a:r>
            <a:r>
              <a:rPr lang="zh-CN" altLang="en-US" sz="3200" dirty="0" smtClean="0">
                <a:solidFill>
                  <a:schemeClr val="bg1"/>
                </a:solidFill>
              </a:rPr>
              <a:t>常见油路设计方案</a:t>
            </a:r>
          </a:p>
        </p:txBody>
      </p:sp>
      <p:sp>
        <p:nvSpPr>
          <p:cNvPr id="30" name="TextBox 29"/>
          <p:cNvSpPr txBox="1">
            <a:spLocks noChangeArrowheads="1"/>
          </p:cNvSpPr>
          <p:nvPr/>
        </p:nvSpPr>
        <p:spPr bwMode="auto">
          <a:xfrm>
            <a:off x="642910" y="1000108"/>
            <a:ext cx="6500858" cy="523220"/>
          </a:xfrm>
          <a:prstGeom prst="rect">
            <a:avLst/>
          </a:prstGeom>
          <a:noFill/>
          <a:ln w="9525">
            <a:noFill/>
            <a:miter lim="800000"/>
            <a:headEnd/>
            <a:tailEnd/>
          </a:ln>
        </p:spPr>
        <p:txBody>
          <a:bodyPr wrap="square">
            <a:spAutoFit/>
          </a:bodyPr>
          <a:lstStyle/>
          <a:p>
            <a:r>
              <a:rPr lang="zh-CN" altLang="en-US" sz="2800" b="1" dirty="0" smtClean="0">
                <a:solidFill>
                  <a:srgbClr val="040710"/>
                </a:solidFill>
              </a:rPr>
              <a:t>方案</a:t>
            </a:r>
            <a:r>
              <a:rPr lang="en-US" altLang="zh-CN" sz="2800" b="1" dirty="0" smtClean="0">
                <a:solidFill>
                  <a:srgbClr val="040710"/>
                </a:solidFill>
              </a:rPr>
              <a:t>A---</a:t>
            </a:r>
            <a:r>
              <a:rPr lang="zh-CN" altLang="en-US" sz="2800" b="1" dirty="0" smtClean="0">
                <a:solidFill>
                  <a:srgbClr val="040710"/>
                </a:solidFill>
              </a:rPr>
              <a:t>模板油路串联</a:t>
            </a:r>
            <a:endParaRPr lang="zh-CN" altLang="en-US" sz="2800" b="1" dirty="0">
              <a:solidFill>
                <a:srgbClr val="040710"/>
              </a:solidFill>
            </a:endParaRPr>
          </a:p>
        </p:txBody>
      </p:sp>
      <p:grpSp>
        <p:nvGrpSpPr>
          <p:cNvPr id="23" name="组合 22"/>
          <p:cNvGrpSpPr/>
          <p:nvPr/>
        </p:nvGrpSpPr>
        <p:grpSpPr>
          <a:xfrm>
            <a:off x="1428728" y="2143116"/>
            <a:ext cx="5572164" cy="4143404"/>
            <a:chOff x="3214678" y="1928802"/>
            <a:chExt cx="5572164" cy="4143404"/>
          </a:xfrm>
        </p:grpSpPr>
        <p:grpSp>
          <p:nvGrpSpPr>
            <p:cNvPr id="2" name="组合 60"/>
            <p:cNvGrpSpPr/>
            <p:nvPr/>
          </p:nvGrpSpPr>
          <p:grpSpPr>
            <a:xfrm>
              <a:off x="5314017" y="2473866"/>
              <a:ext cx="3472825" cy="3598340"/>
              <a:chOff x="4643438" y="2473866"/>
              <a:chExt cx="3472825" cy="3598340"/>
            </a:xfrm>
          </p:grpSpPr>
          <p:pic>
            <p:nvPicPr>
              <p:cNvPr id="26629" name="Picture 5"/>
              <p:cNvPicPr>
                <a:picLocks noChangeAspect="1" noChangeArrowheads="1"/>
              </p:cNvPicPr>
              <p:nvPr/>
            </p:nvPicPr>
            <p:blipFill>
              <a:blip r:embed="rId2"/>
              <a:srcRect/>
              <a:stretch>
                <a:fillRect/>
              </a:stretch>
            </p:blipFill>
            <p:spPr bwMode="auto">
              <a:xfrm>
                <a:off x="4643438" y="2473866"/>
                <a:ext cx="3472825" cy="3214710"/>
              </a:xfrm>
              <a:prstGeom prst="rect">
                <a:avLst/>
              </a:prstGeom>
              <a:noFill/>
              <a:ln w="9525">
                <a:noFill/>
                <a:miter lim="800000"/>
                <a:headEnd/>
                <a:tailEnd/>
              </a:ln>
              <a:effectLst/>
            </p:spPr>
          </p:pic>
          <p:sp>
            <p:nvSpPr>
              <p:cNvPr id="25" name="TextBox 24"/>
              <p:cNvSpPr txBox="1"/>
              <p:nvPr/>
            </p:nvSpPr>
            <p:spPr>
              <a:xfrm>
                <a:off x="6286512" y="5072074"/>
                <a:ext cx="1107996" cy="369332"/>
              </a:xfrm>
              <a:prstGeom prst="rect">
                <a:avLst/>
              </a:prstGeom>
              <a:noFill/>
            </p:spPr>
            <p:txBody>
              <a:bodyPr wrap="none" rtlCol="0">
                <a:spAutoFit/>
              </a:bodyPr>
              <a:lstStyle/>
              <a:p>
                <a:r>
                  <a:rPr lang="zh-CN" altLang="en-US" b="1" dirty="0" smtClean="0">
                    <a:solidFill>
                      <a:srgbClr val="0000FF"/>
                    </a:solidFill>
                  </a:rPr>
                  <a:t>油路入口</a:t>
                </a:r>
                <a:endParaRPr lang="zh-CN" altLang="en-US" b="1" dirty="0">
                  <a:solidFill>
                    <a:srgbClr val="0000FF"/>
                  </a:solidFill>
                </a:endParaRPr>
              </a:p>
            </p:txBody>
          </p:sp>
          <p:sp>
            <p:nvSpPr>
              <p:cNvPr id="27" name="TextBox 26"/>
              <p:cNvSpPr txBox="1"/>
              <p:nvPr/>
            </p:nvSpPr>
            <p:spPr>
              <a:xfrm>
                <a:off x="6500826" y="2786058"/>
                <a:ext cx="1107996" cy="369332"/>
              </a:xfrm>
              <a:prstGeom prst="rect">
                <a:avLst/>
              </a:prstGeom>
              <a:noFill/>
            </p:spPr>
            <p:txBody>
              <a:bodyPr wrap="none" rtlCol="0">
                <a:spAutoFit/>
              </a:bodyPr>
              <a:lstStyle/>
              <a:p>
                <a:r>
                  <a:rPr lang="zh-CN" altLang="en-US" b="1" dirty="0" smtClean="0">
                    <a:solidFill>
                      <a:srgbClr val="0000FF"/>
                    </a:solidFill>
                  </a:rPr>
                  <a:t>油路出口</a:t>
                </a:r>
                <a:endParaRPr lang="zh-CN" altLang="en-US" b="1" dirty="0">
                  <a:solidFill>
                    <a:srgbClr val="0000FF"/>
                  </a:solidFill>
                </a:endParaRPr>
              </a:p>
            </p:txBody>
          </p:sp>
          <p:sp>
            <p:nvSpPr>
              <p:cNvPr id="29" name="左箭头 28"/>
              <p:cNvSpPr/>
              <p:nvPr/>
            </p:nvSpPr>
            <p:spPr>
              <a:xfrm>
                <a:off x="6643702" y="4714884"/>
                <a:ext cx="642942" cy="28575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上箭头 30"/>
              <p:cNvSpPr/>
              <p:nvPr/>
            </p:nvSpPr>
            <p:spPr>
              <a:xfrm>
                <a:off x="5357818" y="3786190"/>
                <a:ext cx="285752" cy="57150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左箭头 32"/>
              <p:cNvSpPr/>
              <p:nvPr/>
            </p:nvSpPr>
            <p:spPr>
              <a:xfrm rot="10800000">
                <a:off x="6643702" y="3143248"/>
                <a:ext cx="642942" cy="28575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圆角矩形 48"/>
              <p:cNvSpPr/>
              <p:nvPr/>
            </p:nvSpPr>
            <p:spPr>
              <a:xfrm>
                <a:off x="5715007" y="5715016"/>
                <a:ext cx="1615437" cy="357190"/>
              </a:xfrm>
              <a:prstGeom prst="roundRect">
                <a:avLst/>
              </a:prstGeom>
              <a:solidFill>
                <a:srgbClr val="0000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solidFill>
                      <a:schemeClr val="bg1"/>
                    </a:solidFill>
                  </a:rPr>
                  <a:t>模板油路串联</a:t>
                </a:r>
              </a:p>
            </p:txBody>
          </p:sp>
          <p:cxnSp>
            <p:nvCxnSpPr>
              <p:cNvPr id="51" name="直接连接符 50"/>
              <p:cNvCxnSpPr/>
              <p:nvPr/>
            </p:nvCxnSpPr>
            <p:spPr>
              <a:xfrm rot="10800000">
                <a:off x="5286380" y="3500438"/>
                <a:ext cx="642942" cy="15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直接箭头连接符 52"/>
              <p:cNvCxnSpPr/>
              <p:nvPr/>
            </p:nvCxnSpPr>
            <p:spPr>
              <a:xfrm rot="5400000">
                <a:off x="5037141" y="3035297"/>
                <a:ext cx="928694" cy="1588"/>
              </a:xfrm>
              <a:prstGeom prst="straightConnector1">
                <a:avLst/>
              </a:prstGeom>
              <a:ln w="28575">
                <a:solidFill>
                  <a:srgbClr val="FF0000"/>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57" name="直接连接符 56"/>
              <p:cNvCxnSpPr/>
              <p:nvPr/>
            </p:nvCxnSpPr>
            <p:spPr>
              <a:xfrm rot="10800000">
                <a:off x="5214942" y="2571744"/>
                <a:ext cx="714380" cy="158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60" name="云形标注 59"/>
            <p:cNvSpPr/>
            <p:nvPr/>
          </p:nvSpPr>
          <p:spPr>
            <a:xfrm>
              <a:off x="3214678" y="1928802"/>
              <a:ext cx="2857520" cy="1357322"/>
            </a:xfrm>
            <a:prstGeom prst="cloudCallout">
              <a:avLst>
                <a:gd name="adj1" fmla="val 52053"/>
                <a:gd name="adj2" fmla="val 37112"/>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b="1" dirty="0" smtClean="0"/>
                <a:t>此段区域也为油路滞留区，设计时此段距离尽量缩小并尽量减少此类型区域出现</a:t>
              </a:r>
              <a:endParaRPr lang="zh-CN" altLang="en-US" sz="1400" b="1" dirty="0"/>
            </a:p>
          </p:txBody>
        </p:sp>
      </p:grpSp>
      <p:sp>
        <p:nvSpPr>
          <p:cNvPr id="24" name="TextBox 23"/>
          <p:cNvSpPr txBox="1"/>
          <p:nvPr/>
        </p:nvSpPr>
        <p:spPr>
          <a:xfrm>
            <a:off x="642910" y="1571612"/>
            <a:ext cx="8032968" cy="369332"/>
          </a:xfrm>
          <a:prstGeom prst="rect">
            <a:avLst/>
          </a:prstGeom>
          <a:noFill/>
        </p:spPr>
        <p:txBody>
          <a:bodyPr wrap="square" rtlCol="0">
            <a:spAutoFit/>
          </a:bodyPr>
          <a:lstStyle/>
          <a:p>
            <a:r>
              <a:rPr lang="zh-CN" altLang="en-US" b="1" dirty="0" smtClean="0">
                <a:solidFill>
                  <a:srgbClr val="0000FF"/>
                </a:solidFill>
              </a:rPr>
              <a:t>应用范围：模具中多组微型缸串联，模板空间足够且存在较少油路滞留区</a:t>
            </a:r>
            <a:r>
              <a:rPr lang="en-US" altLang="zh-CN" b="1" dirty="0" smtClean="0">
                <a:solidFill>
                  <a:srgbClr val="0000FF"/>
                </a:solidFill>
              </a:rPr>
              <a:t>.</a:t>
            </a:r>
            <a:endParaRPr lang="zh-CN" altLang="en-US" b="1" dirty="0" smtClean="0">
              <a:solidFill>
                <a:srgbClr val="0000FF"/>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0824模内热切方案评估">
  <a:themeElements>
    <a:clrScheme name="0824模内热切方案评估 2">
      <a:dk1>
        <a:srgbClr val="23387D"/>
      </a:dk1>
      <a:lt1>
        <a:srgbClr val="FFFFFF"/>
      </a:lt1>
      <a:dk2>
        <a:srgbClr val="1A3D97"/>
      </a:dk2>
      <a:lt2>
        <a:srgbClr val="DDDDDD"/>
      </a:lt2>
      <a:accent1>
        <a:srgbClr val="4972BB"/>
      </a:accent1>
      <a:accent2>
        <a:srgbClr val="6A99D8"/>
      </a:accent2>
      <a:accent3>
        <a:srgbClr val="FFFFFF"/>
      </a:accent3>
      <a:accent4>
        <a:srgbClr val="1C2E6A"/>
      </a:accent4>
      <a:accent5>
        <a:srgbClr val="B1BCDA"/>
      </a:accent5>
      <a:accent6>
        <a:srgbClr val="5F8AC4"/>
      </a:accent6>
      <a:hlink>
        <a:srgbClr val="96B1E6"/>
      </a:hlink>
      <a:folHlink>
        <a:srgbClr val="99C25C"/>
      </a:folHlink>
    </a:clrScheme>
    <a:fontScheme name="0824模内热切方案评估">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0824模内热切方案评估 1">
        <a:dk1>
          <a:srgbClr val="1D4940"/>
        </a:dk1>
        <a:lt1>
          <a:srgbClr val="FFFFFF"/>
        </a:lt1>
        <a:dk2>
          <a:srgbClr val="3F716F"/>
        </a:dk2>
        <a:lt2>
          <a:srgbClr val="DDDDDD"/>
        </a:lt2>
        <a:accent1>
          <a:srgbClr val="669E86"/>
        </a:accent1>
        <a:accent2>
          <a:srgbClr val="A2CAB4"/>
        </a:accent2>
        <a:accent3>
          <a:srgbClr val="FFFFFF"/>
        </a:accent3>
        <a:accent4>
          <a:srgbClr val="173D35"/>
        </a:accent4>
        <a:accent5>
          <a:srgbClr val="B8CCC3"/>
        </a:accent5>
        <a:accent6>
          <a:srgbClr val="92B7A3"/>
        </a:accent6>
        <a:hlink>
          <a:srgbClr val="8CA35F"/>
        </a:hlink>
        <a:folHlink>
          <a:srgbClr val="C1B05D"/>
        </a:folHlink>
      </a:clrScheme>
      <a:clrMap bg1="lt1" tx1="dk1" bg2="lt2" tx2="dk2" accent1="accent1" accent2="accent2" accent3="accent3" accent4="accent4" accent5="accent5" accent6="accent6" hlink="hlink" folHlink="folHlink"/>
    </a:extraClrScheme>
    <a:extraClrScheme>
      <a:clrScheme name="0824模内热切方案评估 2">
        <a:dk1>
          <a:srgbClr val="23387D"/>
        </a:dk1>
        <a:lt1>
          <a:srgbClr val="FFFFFF"/>
        </a:lt1>
        <a:dk2>
          <a:srgbClr val="1A3D97"/>
        </a:dk2>
        <a:lt2>
          <a:srgbClr val="DDDDDD"/>
        </a:lt2>
        <a:accent1>
          <a:srgbClr val="4972BB"/>
        </a:accent1>
        <a:accent2>
          <a:srgbClr val="6A99D8"/>
        </a:accent2>
        <a:accent3>
          <a:srgbClr val="FFFFFF"/>
        </a:accent3>
        <a:accent4>
          <a:srgbClr val="1C2E6A"/>
        </a:accent4>
        <a:accent5>
          <a:srgbClr val="B1BCDA"/>
        </a:accent5>
        <a:accent6>
          <a:srgbClr val="5F8AC4"/>
        </a:accent6>
        <a:hlink>
          <a:srgbClr val="96B1E6"/>
        </a:hlink>
        <a:folHlink>
          <a:srgbClr val="99C25C"/>
        </a:folHlink>
      </a:clrScheme>
      <a:clrMap bg1="lt1" tx1="dk1" bg2="lt2" tx2="dk2" accent1="accent1" accent2="accent2" accent3="accent3" accent4="accent4" accent5="accent5" accent6="accent6" hlink="hlink" folHlink="folHlink"/>
    </a:extraClrScheme>
    <a:extraClrScheme>
      <a:clrScheme name="0824模内热切方案评估 3">
        <a:dk1>
          <a:srgbClr val="23387D"/>
        </a:dk1>
        <a:lt1>
          <a:srgbClr val="FFFFFF"/>
        </a:lt1>
        <a:dk2>
          <a:srgbClr val="1A3D97"/>
        </a:dk2>
        <a:lt2>
          <a:srgbClr val="DDDDDD"/>
        </a:lt2>
        <a:accent1>
          <a:srgbClr val="6E51A7"/>
        </a:accent1>
        <a:accent2>
          <a:srgbClr val="8C8EE0"/>
        </a:accent2>
        <a:accent3>
          <a:srgbClr val="FFFFFF"/>
        </a:accent3>
        <a:accent4>
          <a:srgbClr val="1C2E6A"/>
        </a:accent4>
        <a:accent5>
          <a:srgbClr val="BAB3D0"/>
        </a:accent5>
        <a:accent6>
          <a:srgbClr val="7E80CB"/>
        </a:accent6>
        <a:hlink>
          <a:srgbClr val="96B1E6"/>
        </a:hlink>
        <a:folHlink>
          <a:srgbClr val="7BB329"/>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0824模内热切方案评估</Template>
  <TotalTime>5707</TotalTime>
  <Words>705</Words>
  <Application>Microsoft PowerPoint</Application>
  <PresentationFormat>全屏显示(4:3)</PresentationFormat>
  <Paragraphs>100</Paragraphs>
  <Slides>14</Slides>
  <Notes>0</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14</vt:i4>
      </vt:variant>
    </vt:vector>
  </HeadingPairs>
  <TitlesOfParts>
    <vt:vector size="16" baseType="lpstr">
      <vt:lpstr>0824模内热切方案评估</vt:lpstr>
      <vt:lpstr>Image</vt:lpstr>
      <vt:lpstr> 模内热切油路设计规范</vt:lpstr>
      <vt:lpstr>幻灯片 2</vt:lpstr>
      <vt:lpstr>幻灯片 3</vt:lpstr>
      <vt:lpstr>幻灯片 4</vt:lpstr>
      <vt:lpstr>幻灯片 5</vt:lpstr>
      <vt:lpstr>幻灯片 6</vt:lpstr>
      <vt:lpstr>幻灯片 7</vt:lpstr>
      <vt:lpstr>幻灯片 8</vt:lpstr>
      <vt:lpstr>幻灯片 9</vt:lpstr>
      <vt:lpstr>幻灯片 10</vt:lpstr>
      <vt:lpstr>幻灯片 11</vt:lpstr>
      <vt:lpstr>四.油路设计注意事项</vt:lpstr>
      <vt:lpstr>四.油路设计注意事项</vt:lpstr>
      <vt:lpstr>幻灯片 14</vt:lpstr>
    </vt:vector>
  </TitlesOfParts>
  <Company>china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2013/08/25  模内热切方案评估报告</dc:title>
  <dc:creator>user</dc:creator>
  <cp:lastModifiedBy>h</cp:lastModifiedBy>
  <cp:revision>359</cp:revision>
  <dcterms:created xsi:type="dcterms:W3CDTF">2013-08-25T00:47:08Z</dcterms:created>
  <dcterms:modified xsi:type="dcterms:W3CDTF">2013-12-27T07:27:56Z</dcterms:modified>
</cp:coreProperties>
</file>