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7" r:id="rId2"/>
    <p:sldId id="267" r:id="rId3"/>
    <p:sldId id="264" r:id="rId4"/>
    <p:sldId id="286" r:id="rId5"/>
    <p:sldId id="266" r:id="rId6"/>
    <p:sldId id="268" r:id="rId7"/>
    <p:sldId id="262" r:id="rId8"/>
    <p:sldId id="265" r:id="rId9"/>
    <p:sldId id="277" r:id="rId10"/>
    <p:sldId id="278" r:id="rId11"/>
    <p:sldId id="279" r:id="rId12"/>
    <p:sldId id="280" r:id="rId13"/>
    <p:sldId id="271" r:id="rId14"/>
    <p:sldId id="272" r:id="rId15"/>
    <p:sldId id="275" r:id="rId16"/>
    <p:sldId id="276" r:id="rId17"/>
    <p:sldId id="283" r:id="rId18"/>
    <p:sldId id="284" r:id="rId19"/>
    <p:sldId id="269" r:id="rId20"/>
    <p:sldId id="285" r:id="rId21"/>
    <p:sldId id="258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125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5588" y="6353175"/>
            <a:ext cx="86423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/>
          <p:cNvPicPr>
            <a:picLocks noChangeAspect="1" noChangeArrowheads="1"/>
          </p:cNvPicPr>
          <p:nvPr userDrawn="1"/>
        </p:nvPicPr>
        <p:blipFill>
          <a:blip r:embed="rId3"/>
          <a:srcRect r="71843"/>
          <a:stretch>
            <a:fillRect/>
          </a:stretch>
        </p:blipFill>
        <p:spPr bwMode="auto">
          <a:xfrm>
            <a:off x="7164388" y="0"/>
            <a:ext cx="19796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889DD-3D54-44BE-AEB1-A1B35C789075}" type="datetimeFigureOut">
              <a:rPr lang="zh-CN" altLang="en-US"/>
              <a:pPr>
                <a:defRPr/>
              </a:pPr>
              <a:t>2015-6-21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3B8D-6211-4629-8DF0-3CC5D5CFDB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F03CF7A-4CF4-4B43-882D-5A846019DDBB}" type="datetimeFigureOut">
              <a:rPr lang="zh-CN" altLang="en-US"/>
              <a:pPr>
                <a:defRPr/>
              </a:pPr>
              <a:t>2015-6-21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ACC62605-A472-4FEE-8048-5EE44613A1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0.png"/><Relationship Id="rId7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4.png"/><Relationship Id="rId7" Type="http://schemas.openxmlformats.org/officeDocument/2006/relationships/image" Target="../media/image5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1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88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7.png"/><Relationship Id="rId7" Type="http://schemas.openxmlformats.org/officeDocument/2006/relationships/image" Target="../media/image10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20.png"/><Relationship Id="rId7" Type="http://schemas.openxmlformats.org/officeDocument/2006/relationships/image" Target="../media/image11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17"/>
          <p:cNvGraphicFramePr>
            <a:graphicFrameLocks noChangeAspect="1"/>
          </p:cNvGraphicFramePr>
          <p:nvPr/>
        </p:nvGraphicFramePr>
        <p:xfrm>
          <a:off x="4252913" y="0"/>
          <a:ext cx="4891087" cy="4437063"/>
        </p:xfrm>
        <a:graphic>
          <a:graphicData uri="http://schemas.openxmlformats.org/presentationml/2006/ole">
            <p:oleObj spid="_x0000_s31748" name="Image" r:id="rId3" imgW="8228571" imgH="8711111" progId="">
              <p:embed/>
            </p:oleObj>
          </a:graphicData>
        </a:graphic>
      </p:graphicFrame>
      <p:sp>
        <p:nvSpPr>
          <p:cNvPr id="11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微软雅黑" pitchFamily="34" charset="-122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ltGray">
          <a:xfrm flipV="1">
            <a:off x="0" y="4267200"/>
            <a:ext cx="9144000" cy="11064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微软雅黑" pitchFamily="34" charset="-122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ltGray">
          <a:xfrm>
            <a:off x="1476375" y="5157788"/>
            <a:ext cx="7129463" cy="5048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微软雅黑" pitchFamily="34" charset="-122"/>
            </a:endParaRPr>
          </a:p>
        </p:txBody>
      </p:sp>
      <p:pic>
        <p:nvPicPr>
          <p:cNvPr id="31752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0"/>
            <a:ext cx="76676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Rectangle 2"/>
          <p:cNvSpPr>
            <a:spLocks noChangeArrowheads="1"/>
          </p:cNvSpPr>
          <p:nvPr/>
        </p:nvSpPr>
        <p:spPr bwMode="auto">
          <a:xfrm>
            <a:off x="1547813" y="4221163"/>
            <a:ext cx="7239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800" b="1">
                <a:solidFill>
                  <a:schemeClr val="bg1"/>
                </a:solidFill>
                <a:ea typeface="微软雅黑" pitchFamily="34" charset="-122"/>
              </a:rPr>
              <a:t>模内热切设计实例</a:t>
            </a:r>
            <a:endParaRPr lang="en-US" altLang="zh-CN" sz="4800" b="1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1756" name="Rectangle 3"/>
          <p:cNvSpPr>
            <a:spLocks noChangeArrowheads="1"/>
          </p:cNvSpPr>
          <p:nvPr/>
        </p:nvSpPr>
        <p:spPr bwMode="white">
          <a:xfrm>
            <a:off x="1614488" y="5224463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2000" b="1">
                <a:solidFill>
                  <a:schemeClr val="bg1"/>
                </a:solidFill>
                <a:ea typeface="微软雅黑" pitchFamily="34" charset="-122"/>
              </a:rPr>
              <a:t>烟台海得力克模具自动化有限公司</a:t>
            </a:r>
          </a:p>
        </p:txBody>
      </p:sp>
      <p:sp>
        <p:nvSpPr>
          <p:cNvPr id="9" name="矩形 8"/>
          <p:cNvSpPr/>
          <p:nvPr/>
        </p:nvSpPr>
        <p:spPr>
          <a:xfrm>
            <a:off x="1000100" y="1785926"/>
            <a:ext cx="142876" cy="1428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/>
          <p:cNvPicPr>
            <a:picLocks noChangeAspect="1" noChangeArrowheads="1"/>
          </p:cNvPicPr>
          <p:nvPr/>
        </p:nvPicPr>
        <p:blipFill>
          <a:blip r:embed="rId2"/>
          <a:srcRect l="13887" t="9512" r="13547" b="5571"/>
          <a:stretch>
            <a:fillRect/>
          </a:stretch>
        </p:blipFill>
        <p:spPr bwMode="auto">
          <a:xfrm>
            <a:off x="2555875" y="908050"/>
            <a:ext cx="2246313" cy="18732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9513" y="884238"/>
            <a:ext cx="2419350" cy="194468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/>
          <a:srcRect t="9050"/>
          <a:stretch>
            <a:fillRect/>
          </a:stretch>
        </p:blipFill>
        <p:spPr bwMode="auto">
          <a:xfrm>
            <a:off x="4116388" y="2898775"/>
            <a:ext cx="2214562" cy="18415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/>
          <a:srcRect t="29840"/>
          <a:stretch>
            <a:fillRect/>
          </a:stretch>
        </p:blipFill>
        <p:spPr bwMode="auto">
          <a:xfrm>
            <a:off x="6516688" y="2889250"/>
            <a:ext cx="2232025" cy="18510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5"/>
          <a:srcRect t="29840"/>
          <a:stretch>
            <a:fillRect/>
          </a:stretch>
        </p:blipFill>
        <p:spPr bwMode="auto">
          <a:xfrm>
            <a:off x="1692275" y="2884488"/>
            <a:ext cx="2232025" cy="184943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3" y="1039813"/>
            <a:ext cx="10398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58800" y="1773238"/>
            <a:ext cx="2682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61988" y="1895475"/>
            <a:ext cx="225425" cy="2476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3988" y="2060575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模内切浇口</a:t>
            </a:r>
          </a:p>
        </p:txBody>
      </p:sp>
      <p:pic>
        <p:nvPicPr>
          <p:cNvPr id="15370" name="Picture 4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59" r="1691"/>
          <a:stretch>
            <a:fillRect/>
          </a:stretch>
        </p:blipFill>
        <p:spPr bwMode="auto">
          <a:xfrm>
            <a:off x="395288" y="2349500"/>
            <a:ext cx="1365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573463"/>
            <a:ext cx="3635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468313" y="4292600"/>
            <a:ext cx="126841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1*5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7038" y="4329113"/>
            <a:ext cx="863600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</a:t>
            </a:r>
            <a:endParaRPr lang="en-US" altLang="zh-CN" sz="1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切刀位置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3330575" y="4189413"/>
            <a:ext cx="236538" cy="1158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84563" y="4030663"/>
            <a:ext cx="511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>
            <a:stCxn id="38" idx="3"/>
          </p:cNvCxnSpPr>
          <p:nvPr/>
        </p:nvCxnSpPr>
        <p:spPr>
          <a:xfrm>
            <a:off x="2419350" y="3116263"/>
            <a:ext cx="881063" cy="6365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62088" y="2992438"/>
            <a:ext cx="957262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宋体" pitchFamily="2" charset="-122"/>
              </a:rPr>
              <a:t>二次</a:t>
            </a: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进浇截面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0950" y="895350"/>
            <a:ext cx="1066800" cy="3048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切刀厚</a:t>
            </a: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1mm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238500" y="3752850"/>
            <a:ext cx="125413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32263" y="4333875"/>
            <a:ext cx="83661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</a:t>
            </a:r>
            <a:endParaRPr lang="en-US" altLang="zh-CN" sz="1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切刀位置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5734050" y="4189413"/>
            <a:ext cx="277813" cy="2270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10263" y="4014788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5380038" y="3049588"/>
            <a:ext cx="354012" cy="2270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32363" y="2860675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b="1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990850" y="2987675"/>
            <a:ext cx="355600" cy="2270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55875" y="2833688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b="1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8129588" y="3752850"/>
            <a:ext cx="0" cy="358775"/>
          </a:xfrm>
          <a:prstGeom prst="line">
            <a:avLst/>
          </a:prstGeom>
          <a:ln w="130175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表格 50"/>
          <p:cNvGraphicFramePr>
            <a:graphicFrameLocks noGrp="1"/>
          </p:cNvGraphicFramePr>
          <p:nvPr/>
        </p:nvGraphicFramePr>
        <p:xfrm>
          <a:off x="609600" y="50482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1x2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4.6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52" name="直接连接符 51"/>
          <p:cNvCxnSpPr/>
          <p:nvPr/>
        </p:nvCxnSpPr>
        <p:spPr>
          <a:xfrm flipV="1">
            <a:off x="7956550" y="3989388"/>
            <a:ext cx="173038" cy="104616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19" name="TextBox 33"/>
          <p:cNvSpPr txBox="1">
            <a:spLocks noChangeArrowheads="1"/>
          </p:cNvSpPr>
          <p:nvPr/>
        </p:nvSpPr>
        <p:spPr bwMode="auto">
          <a:xfrm>
            <a:off x="7596188" y="5013325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grpSp>
        <p:nvGrpSpPr>
          <p:cNvPr id="15420" name="组合 54"/>
          <p:cNvGrpSpPr>
            <a:grpSpLocks/>
          </p:cNvGrpSpPr>
          <p:nvPr/>
        </p:nvGrpSpPr>
        <p:grpSpPr bwMode="auto">
          <a:xfrm rot="207721">
            <a:off x="2987675" y="836613"/>
            <a:ext cx="1347788" cy="1855787"/>
            <a:chOff x="3080397" y="659387"/>
            <a:chExt cx="1346758" cy="1855295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3321830" y="770154"/>
              <a:ext cx="1088193" cy="1742613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 flipH="1" flipV="1">
              <a:off x="3079917" y="2358924"/>
              <a:ext cx="250633" cy="15553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 flipH="1" flipV="1">
              <a:off x="4223113" y="650377"/>
              <a:ext cx="199872" cy="12379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直接连接符 69"/>
          <p:cNvCxnSpPr/>
          <p:nvPr/>
        </p:nvCxnSpPr>
        <p:spPr>
          <a:xfrm>
            <a:off x="3244850" y="3989388"/>
            <a:ext cx="0" cy="92075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72" idx="3"/>
          </p:cNvCxnSpPr>
          <p:nvPr/>
        </p:nvCxnSpPr>
        <p:spPr>
          <a:xfrm>
            <a:off x="2211388" y="3676650"/>
            <a:ext cx="1033462" cy="3587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262063" y="3552825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179388" y="115888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拉手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座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模内切潜伏浇口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HC130104</a:t>
            </a:r>
            <a:r>
              <a:rPr lang="en-US" altLang="zh-CN" sz="2400" dirty="0" smtClean="0"/>
              <a:t> 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cxnSp>
        <p:nvCxnSpPr>
          <p:cNvPr id="120" name="直接箭头连接符 119"/>
          <p:cNvCxnSpPr/>
          <p:nvPr/>
        </p:nvCxnSpPr>
        <p:spPr bwMode="auto">
          <a:xfrm>
            <a:off x="3402013" y="1714500"/>
            <a:ext cx="501650" cy="29845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6" name="TextBox 12"/>
          <p:cNvSpPr txBox="1">
            <a:spLocks noChangeArrowheads="1"/>
          </p:cNvSpPr>
          <p:nvPr/>
        </p:nvSpPr>
        <p:spPr bwMode="auto">
          <a:xfrm rot="2068155">
            <a:off x="2838450" y="1441450"/>
            <a:ext cx="544513" cy="2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5mm</a:t>
            </a:r>
            <a:endParaRPr lang="zh-CN" altLang="en-US" sz="1200"/>
          </a:p>
        </p:txBody>
      </p:sp>
      <p:cxnSp>
        <p:nvCxnSpPr>
          <p:cNvPr id="122" name="直接连接符 121"/>
          <p:cNvCxnSpPr/>
          <p:nvPr/>
        </p:nvCxnSpPr>
        <p:spPr bwMode="auto">
          <a:xfrm flipV="1">
            <a:off x="3779838" y="1620838"/>
            <a:ext cx="434975" cy="53340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 bwMode="auto">
          <a:xfrm flipV="1">
            <a:off x="3238500" y="1374775"/>
            <a:ext cx="434975" cy="53340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800" y="860425"/>
            <a:ext cx="2324100" cy="1973263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/>
          <a:srcRect r="3677"/>
          <a:stretch>
            <a:fillRect/>
          </a:stretch>
        </p:blipFill>
        <p:spPr bwMode="auto">
          <a:xfrm>
            <a:off x="4135438" y="3049588"/>
            <a:ext cx="2165350" cy="167481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313" y="3048000"/>
            <a:ext cx="2238375" cy="16764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4338" y="3048000"/>
            <a:ext cx="2238375" cy="16764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871538"/>
            <a:ext cx="2576513" cy="19812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79388" y="115888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拉手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座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模内切潜伏浇口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方案三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HC130104</a:t>
            </a:r>
            <a:r>
              <a:rPr lang="en-US" altLang="zh-CN" sz="2400" dirty="0" smtClean="0"/>
              <a:t> 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3" y="1039813"/>
            <a:ext cx="10398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58800" y="1773238"/>
            <a:ext cx="2682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661988" y="1895475"/>
            <a:ext cx="225425" cy="2476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3988" y="2060575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模内切浇口</a:t>
            </a:r>
          </a:p>
        </p:txBody>
      </p:sp>
      <p:pic>
        <p:nvPicPr>
          <p:cNvPr id="16395" name="Picture 4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59" r="1691"/>
          <a:stretch>
            <a:fillRect/>
          </a:stretch>
        </p:blipFill>
        <p:spPr bwMode="auto">
          <a:xfrm>
            <a:off x="395288" y="2349500"/>
            <a:ext cx="1365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573463"/>
            <a:ext cx="3635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68313" y="4292600"/>
            <a:ext cx="126841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2*5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7038" y="4329113"/>
            <a:ext cx="863600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</a:t>
            </a:r>
            <a:endParaRPr lang="en-US" altLang="zh-CN" sz="1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切刀位置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3330575" y="4189413"/>
            <a:ext cx="236538" cy="1158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84563" y="4030663"/>
            <a:ext cx="511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4" name="直接连接符 33"/>
          <p:cNvCxnSpPr>
            <a:stCxn id="35" idx="3"/>
          </p:cNvCxnSpPr>
          <p:nvPr/>
        </p:nvCxnSpPr>
        <p:spPr>
          <a:xfrm>
            <a:off x="2419350" y="3116263"/>
            <a:ext cx="881063" cy="6365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62088" y="2992438"/>
            <a:ext cx="957262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宋体" pitchFamily="2" charset="-122"/>
              </a:rPr>
              <a:t>二次</a:t>
            </a: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进浇截面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91288" y="884238"/>
            <a:ext cx="1066800" cy="3048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切刀厚</a:t>
            </a: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2mm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211513" y="3778250"/>
            <a:ext cx="228600" cy="4763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32263" y="4333875"/>
            <a:ext cx="83661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</a:t>
            </a:r>
            <a:endParaRPr lang="en-US" altLang="zh-CN" sz="1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切刀位置</a:t>
            </a: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5703888" y="4189413"/>
            <a:ext cx="277812" cy="2270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67400" y="4014788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218113" y="3238500"/>
            <a:ext cx="515937" cy="381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03775" y="3060700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b="1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2990850" y="2903538"/>
            <a:ext cx="355600" cy="3111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27300" y="2730500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b="1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8070850" y="3773488"/>
            <a:ext cx="0" cy="354012"/>
          </a:xfrm>
          <a:prstGeom prst="line">
            <a:avLst/>
          </a:prstGeom>
          <a:ln w="22225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609600" y="50482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1x2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4.6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47" name="直接连接符 46"/>
          <p:cNvCxnSpPr/>
          <p:nvPr/>
        </p:nvCxnSpPr>
        <p:spPr>
          <a:xfrm flipV="1">
            <a:off x="7956550" y="3949700"/>
            <a:ext cx="114300" cy="10858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44" name="TextBox 33"/>
          <p:cNvSpPr txBox="1">
            <a:spLocks noChangeArrowheads="1"/>
          </p:cNvSpPr>
          <p:nvPr/>
        </p:nvSpPr>
        <p:spPr bwMode="auto">
          <a:xfrm>
            <a:off x="7596188" y="5013325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grpSp>
        <p:nvGrpSpPr>
          <p:cNvPr id="16445" name="组合 48"/>
          <p:cNvGrpSpPr>
            <a:grpSpLocks/>
          </p:cNvGrpSpPr>
          <p:nvPr/>
        </p:nvGrpSpPr>
        <p:grpSpPr bwMode="auto">
          <a:xfrm>
            <a:off x="2986088" y="949325"/>
            <a:ext cx="1347787" cy="1855788"/>
            <a:chOff x="3080397" y="659387"/>
            <a:chExt cx="1346758" cy="1855295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3331031" y="772070"/>
              <a:ext cx="1088194" cy="1742612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 flipH="1" flipV="1">
              <a:off x="3077224" y="2351212"/>
              <a:ext cx="250634" cy="15553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 flipV="1">
              <a:off x="4227283" y="659387"/>
              <a:ext cx="199872" cy="12379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连接符 52"/>
          <p:cNvCxnSpPr/>
          <p:nvPr/>
        </p:nvCxnSpPr>
        <p:spPr>
          <a:xfrm>
            <a:off x="3203575" y="4003675"/>
            <a:ext cx="0" cy="12065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55" idx="3"/>
          </p:cNvCxnSpPr>
          <p:nvPr/>
        </p:nvCxnSpPr>
        <p:spPr>
          <a:xfrm>
            <a:off x="2211388" y="3676650"/>
            <a:ext cx="971550" cy="3762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62063" y="3552825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cxnSp>
        <p:nvCxnSpPr>
          <p:cNvPr id="57" name="直接箭头连接符 56"/>
          <p:cNvCxnSpPr/>
          <p:nvPr/>
        </p:nvCxnSpPr>
        <p:spPr bwMode="auto">
          <a:xfrm>
            <a:off x="3513138" y="1868488"/>
            <a:ext cx="468312" cy="21590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50" name="TextBox 12"/>
          <p:cNvSpPr txBox="1">
            <a:spLocks noChangeArrowheads="1"/>
          </p:cNvSpPr>
          <p:nvPr/>
        </p:nvSpPr>
        <p:spPr bwMode="auto">
          <a:xfrm rot="1806956">
            <a:off x="2955925" y="1601788"/>
            <a:ext cx="542925" cy="274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5mm</a:t>
            </a:r>
            <a:endParaRPr lang="zh-CN" altLang="en-US" sz="1200"/>
          </a:p>
        </p:txBody>
      </p:sp>
      <p:cxnSp>
        <p:nvCxnSpPr>
          <p:cNvPr id="60" name="直接连接符 59"/>
          <p:cNvCxnSpPr/>
          <p:nvPr/>
        </p:nvCxnSpPr>
        <p:spPr bwMode="auto">
          <a:xfrm flipV="1">
            <a:off x="3379788" y="1573213"/>
            <a:ext cx="328612" cy="55562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 bwMode="auto">
          <a:xfrm flipV="1">
            <a:off x="3844925" y="1744663"/>
            <a:ext cx="328613" cy="55562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438" y="844550"/>
            <a:ext cx="2254250" cy="20796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9513" y="844550"/>
            <a:ext cx="2774950" cy="20796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009900"/>
            <a:ext cx="2360612" cy="1858963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7412" name="Picture 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3350" y="3001963"/>
            <a:ext cx="2336800" cy="18637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7413" name="Picture 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7650" y="3005138"/>
            <a:ext cx="2336800" cy="18637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9388" y="115888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拉手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座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牛角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方案四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HC130104</a:t>
            </a:r>
            <a:r>
              <a:rPr lang="en-US" altLang="zh-CN" sz="2400" dirty="0" smtClean="0"/>
              <a:t> 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3" y="1111250"/>
            <a:ext cx="10398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8800" y="1844675"/>
            <a:ext cx="268288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61988" y="1966913"/>
            <a:ext cx="225425" cy="2476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3988" y="2132013"/>
            <a:ext cx="12065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模内切浇口</a:t>
            </a:r>
          </a:p>
        </p:txBody>
      </p:sp>
      <p:pic>
        <p:nvPicPr>
          <p:cNvPr id="17419" name="Picture 4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644900"/>
            <a:ext cx="3635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68313" y="4364038"/>
            <a:ext cx="12684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2*5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0350" y="4468813"/>
            <a:ext cx="863600" cy="3968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</a:t>
            </a:r>
            <a:endParaRPr lang="en-US" altLang="zh-CN" sz="1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切刀位置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3330575" y="4260850"/>
            <a:ext cx="236538" cy="11588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84563" y="4102100"/>
            <a:ext cx="511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20" name="直接连接符 19"/>
          <p:cNvCxnSpPr>
            <a:stCxn id="21" idx="3"/>
          </p:cNvCxnSpPr>
          <p:nvPr/>
        </p:nvCxnSpPr>
        <p:spPr>
          <a:xfrm>
            <a:off x="2474913" y="3243263"/>
            <a:ext cx="881062" cy="6365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17650" y="3119438"/>
            <a:ext cx="957263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宋体" pitchFamily="2" charset="-122"/>
              </a:rPr>
              <a:t>二次</a:t>
            </a: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进浇截面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2063" y="874713"/>
            <a:ext cx="1066800" cy="3048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切刀厚</a:t>
            </a: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2mm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211513" y="3875088"/>
            <a:ext cx="228600" cy="4762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95738" y="4468813"/>
            <a:ext cx="836612" cy="3968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</a:t>
            </a:r>
            <a:endParaRPr lang="en-US" altLang="zh-CN" sz="1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切刀位置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776913" y="4260850"/>
            <a:ext cx="277812" cy="3429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0425" y="4086225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218113" y="3309938"/>
            <a:ext cx="558800" cy="1301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03775" y="3132138"/>
            <a:ext cx="576263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b="1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990850" y="3117850"/>
            <a:ext cx="355600" cy="3111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27300" y="3048000"/>
            <a:ext cx="576263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b="1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8299450" y="3862388"/>
            <a:ext cx="0" cy="398462"/>
          </a:xfrm>
          <a:prstGeom prst="line">
            <a:avLst/>
          </a:prstGeom>
          <a:ln w="24765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609600" y="50482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1x2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4.6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33" name="直接连接符 32"/>
          <p:cNvCxnSpPr/>
          <p:nvPr/>
        </p:nvCxnSpPr>
        <p:spPr>
          <a:xfrm flipV="1">
            <a:off x="7956550" y="4030663"/>
            <a:ext cx="342900" cy="10048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67" name="TextBox 33"/>
          <p:cNvSpPr txBox="1">
            <a:spLocks noChangeArrowheads="1"/>
          </p:cNvSpPr>
          <p:nvPr/>
        </p:nvSpPr>
        <p:spPr bwMode="auto">
          <a:xfrm>
            <a:off x="7596188" y="5013325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grpSp>
        <p:nvGrpSpPr>
          <p:cNvPr id="17468" name="组合 48"/>
          <p:cNvGrpSpPr>
            <a:grpSpLocks/>
          </p:cNvGrpSpPr>
          <p:nvPr/>
        </p:nvGrpSpPr>
        <p:grpSpPr bwMode="auto">
          <a:xfrm rot="-458867">
            <a:off x="3033713" y="904875"/>
            <a:ext cx="1347787" cy="1855788"/>
            <a:chOff x="3080397" y="659387"/>
            <a:chExt cx="1346758" cy="1855295"/>
          </a:xfrm>
        </p:grpSpPr>
        <p:cxnSp>
          <p:nvCxnSpPr>
            <p:cNvPr id="36" name="直接连接符 35"/>
            <p:cNvCxnSpPr/>
            <p:nvPr/>
          </p:nvCxnSpPr>
          <p:spPr>
            <a:xfrm flipH="1">
              <a:off x="3329495" y="771057"/>
              <a:ext cx="1088194" cy="1742612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H="1" flipV="1">
              <a:off x="3077187" y="2355167"/>
              <a:ext cx="250634" cy="15553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H="1" flipV="1">
              <a:off x="4227145" y="658179"/>
              <a:ext cx="199872" cy="12379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/>
          <p:cNvCxnSpPr/>
          <p:nvPr/>
        </p:nvCxnSpPr>
        <p:spPr>
          <a:xfrm>
            <a:off x="3195638" y="4116388"/>
            <a:ext cx="0" cy="12065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41" idx="3"/>
          </p:cNvCxnSpPr>
          <p:nvPr/>
        </p:nvCxnSpPr>
        <p:spPr>
          <a:xfrm>
            <a:off x="2211388" y="3810000"/>
            <a:ext cx="971550" cy="3762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62063" y="3686175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cxnSp>
        <p:nvCxnSpPr>
          <p:cNvPr id="42" name="直接箭头连接符 41"/>
          <p:cNvCxnSpPr/>
          <p:nvPr/>
        </p:nvCxnSpPr>
        <p:spPr bwMode="auto">
          <a:xfrm>
            <a:off x="3567113" y="1725613"/>
            <a:ext cx="587375" cy="220662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3" name="TextBox 12"/>
          <p:cNvSpPr txBox="1">
            <a:spLocks noChangeArrowheads="1"/>
          </p:cNvSpPr>
          <p:nvPr/>
        </p:nvSpPr>
        <p:spPr bwMode="auto">
          <a:xfrm rot="1464535">
            <a:off x="2978150" y="1463675"/>
            <a:ext cx="542925" cy="2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5mm</a:t>
            </a:r>
            <a:endParaRPr lang="zh-CN" altLang="en-US" sz="1200"/>
          </a:p>
        </p:txBody>
      </p:sp>
      <p:cxnSp>
        <p:nvCxnSpPr>
          <p:cNvPr id="44" name="直接连接符 43"/>
          <p:cNvCxnSpPr/>
          <p:nvPr/>
        </p:nvCxnSpPr>
        <p:spPr bwMode="auto">
          <a:xfrm flipV="1">
            <a:off x="3449638" y="1370013"/>
            <a:ext cx="292100" cy="59848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 bwMode="auto">
          <a:xfrm flipV="1">
            <a:off x="4011613" y="1519238"/>
            <a:ext cx="285750" cy="69532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76" name="Picture 7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328863"/>
            <a:ext cx="1439862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 txBox="1">
            <a:spLocks/>
          </p:cNvSpPr>
          <p:nvPr/>
        </p:nvSpPr>
        <p:spPr bwMode="auto">
          <a:xfrm>
            <a:off x="503238" y="176213"/>
            <a:ext cx="64436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23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门</a:t>
            </a:r>
            <a:r>
              <a:rPr lang="zh-CN" altLang="en-US" sz="2300" dirty="0">
                <a:latin typeface="微软雅黑" pitchFamily="34" charset="-122"/>
                <a:ea typeface="微软雅黑" pitchFamily="34" charset="-122"/>
                <a:cs typeface="华文黑体"/>
              </a:rPr>
              <a:t>封模内切浇口</a:t>
            </a:r>
            <a:r>
              <a:rPr lang="en-US" sz="2300" dirty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300" dirty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300" dirty="0">
                <a:ea typeface="微软雅黑" pitchFamily="34" charset="-122"/>
                <a:cs typeface="华文黑体"/>
              </a:rPr>
              <a:t>模号</a:t>
            </a:r>
            <a:r>
              <a:rPr lang="en-US" altLang="zh-CN" sz="2300" dirty="0">
                <a:ea typeface="微软雅黑" pitchFamily="34" charset="-122"/>
                <a:cs typeface="华文黑体"/>
              </a:rPr>
              <a:t>QJ-13624</a:t>
            </a:r>
            <a:endParaRPr lang="en-US" altLang="zh-CN" sz="23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2579688"/>
            <a:ext cx="166052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组合 2"/>
          <p:cNvGrpSpPr>
            <a:grpSpLocks/>
          </p:cNvGrpSpPr>
          <p:nvPr/>
        </p:nvGrpSpPr>
        <p:grpSpPr bwMode="auto">
          <a:xfrm>
            <a:off x="503238" y="981075"/>
            <a:ext cx="1995487" cy="1439863"/>
            <a:chOff x="554038" y="1112838"/>
            <a:chExt cx="2143125" cy="1544637"/>
          </a:xfrm>
        </p:grpSpPr>
        <p:pic>
          <p:nvPicPr>
            <p:cNvPr id="18492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038" y="1112838"/>
              <a:ext cx="2143125" cy="154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直接连接符 3"/>
            <p:cNvCxnSpPr/>
            <p:nvPr/>
          </p:nvCxnSpPr>
          <p:spPr>
            <a:xfrm flipH="1" flipV="1">
              <a:off x="1305922" y="1635665"/>
              <a:ext cx="219939" cy="14475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305922" y="1879196"/>
              <a:ext cx="288138" cy="3082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D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5366" y="1421085"/>
              <a:ext cx="269383" cy="308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A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2231711" y="2010329"/>
              <a:ext cx="208004" cy="16689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1684421" y="1637367"/>
              <a:ext cx="208004" cy="16689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713406" y="1671428"/>
              <a:ext cx="238693" cy="3082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B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78266" y="1891117"/>
              <a:ext cx="238693" cy="308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C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225789" y="1901335"/>
              <a:ext cx="190955" cy="14645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713406" y="2226611"/>
              <a:ext cx="190955" cy="14645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15703" y="2168709"/>
              <a:ext cx="288136" cy="3082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E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</p:grp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3825" y="1127125"/>
            <a:ext cx="1582738" cy="1423988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044575" y="2849563"/>
            <a:ext cx="323850" cy="3111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485900" y="2841625"/>
            <a:ext cx="323850" cy="3111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019175" y="2541588"/>
            <a:ext cx="2682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1463" y="2541588"/>
            <a:ext cx="2682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B</a:t>
            </a:r>
            <a:endParaRPr lang="zh-CN" altLang="en-US" sz="1400" dirty="0">
              <a:latin typeface="+mn-ea"/>
              <a:ea typeface="+mn-ea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2788" y="1111250"/>
            <a:ext cx="1952625" cy="1430338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638425" y="2574925"/>
            <a:ext cx="12065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476250" y="5445125"/>
          <a:ext cx="7058025" cy="8227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28"/>
                <a:gridCol w="1008985"/>
                <a:gridCol w="1008075"/>
                <a:gridCol w="1080081"/>
                <a:gridCol w="1152086"/>
                <a:gridCol w="1104098"/>
                <a:gridCol w="922572"/>
              </a:tblGrid>
              <a:tr h="2741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高（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面积（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37" marR="91437" marT="45685" marB="4568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37" marR="91437" marT="45685" marB="4568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B,C,D,E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92638" y="2582863"/>
            <a:ext cx="172878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B,C,D,E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356100" y="981075"/>
            <a:ext cx="0" cy="4032250"/>
          </a:xfrm>
          <a:prstGeom prst="line">
            <a:avLst/>
          </a:prstGeom>
          <a:ln w="12700">
            <a:solidFill>
              <a:srgbClr val="FF0000"/>
            </a:solidFill>
            <a:prstDash val="dashDot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0150" y="3152775"/>
            <a:ext cx="1727200" cy="1860550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848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3160713"/>
            <a:ext cx="1752600" cy="1916112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848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8600" y="1111250"/>
            <a:ext cx="2457450" cy="1928813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551613" y="3095625"/>
            <a:ext cx="24844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A,B,C,D E</a:t>
            </a:r>
            <a:r>
              <a:rPr lang="zh-CN" altLang="en-US" sz="1400" dirty="0">
                <a:latin typeface="+mn-ea"/>
                <a:ea typeface="+mn-ea"/>
              </a:rPr>
              <a:t>浇口截面图</a:t>
            </a:r>
          </a:p>
        </p:txBody>
      </p:sp>
      <p:cxnSp>
        <p:nvCxnSpPr>
          <p:cNvPr id="36" name="直接连接符 35"/>
          <p:cNvCxnSpPr/>
          <p:nvPr/>
        </p:nvCxnSpPr>
        <p:spPr bwMode="auto">
          <a:xfrm flipH="1" flipV="1">
            <a:off x="3043238" y="1476375"/>
            <a:ext cx="0" cy="404813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 flipH="1" flipV="1">
            <a:off x="3481388" y="1085850"/>
            <a:ext cx="0" cy="392113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 bwMode="auto">
          <a:xfrm flipV="1">
            <a:off x="3044825" y="1196975"/>
            <a:ext cx="444500" cy="43180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87" name="TextBox 27"/>
          <p:cNvSpPr txBox="1">
            <a:spLocks noChangeArrowheads="1"/>
          </p:cNvSpPr>
          <p:nvPr/>
        </p:nvSpPr>
        <p:spPr bwMode="auto">
          <a:xfrm>
            <a:off x="2687638" y="1136650"/>
            <a:ext cx="600075" cy="2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16mm</a:t>
            </a:r>
            <a:endParaRPr lang="zh-CN" altLang="en-US" sz="1200"/>
          </a:p>
        </p:txBody>
      </p:sp>
      <p:cxnSp>
        <p:nvCxnSpPr>
          <p:cNvPr id="40" name="直接连接符 39"/>
          <p:cNvCxnSpPr/>
          <p:nvPr/>
        </p:nvCxnSpPr>
        <p:spPr bwMode="auto">
          <a:xfrm flipH="1" flipV="1">
            <a:off x="5521325" y="1093788"/>
            <a:ext cx="0" cy="26035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 bwMode="auto">
          <a:xfrm flipH="1" flipV="1">
            <a:off x="5970588" y="1296988"/>
            <a:ext cx="0" cy="39370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 bwMode="auto">
          <a:xfrm>
            <a:off x="5513388" y="1179513"/>
            <a:ext cx="457200" cy="231775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91" name="TextBox 27"/>
          <p:cNvSpPr txBox="1">
            <a:spLocks noChangeArrowheads="1"/>
          </p:cNvSpPr>
          <p:nvPr/>
        </p:nvSpPr>
        <p:spPr bwMode="auto">
          <a:xfrm>
            <a:off x="5670550" y="990600"/>
            <a:ext cx="600075" cy="2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10mm</a:t>
            </a:r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965450"/>
            <a:ext cx="1679575" cy="1668463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3081338"/>
            <a:ext cx="15033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503238" y="176213"/>
            <a:ext cx="64436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23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门</a:t>
            </a:r>
            <a:r>
              <a:rPr lang="zh-CN" altLang="en-US" sz="2300" dirty="0">
                <a:latin typeface="微软雅黑" pitchFamily="34" charset="-122"/>
                <a:ea typeface="微软雅黑" pitchFamily="34" charset="-122"/>
                <a:cs typeface="华文黑体"/>
              </a:rPr>
              <a:t>封模内切浇口</a:t>
            </a:r>
            <a:r>
              <a:rPr lang="en-US" sz="2300" dirty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300" dirty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300" dirty="0">
                <a:ea typeface="微软雅黑" pitchFamily="34" charset="-122"/>
                <a:cs typeface="华文黑体"/>
              </a:rPr>
              <a:t>模号</a:t>
            </a:r>
            <a:r>
              <a:rPr lang="en-US" altLang="zh-CN" sz="2300" dirty="0">
                <a:ea typeface="微软雅黑" pitchFamily="34" charset="-122"/>
                <a:cs typeface="华文黑体"/>
              </a:rPr>
              <a:t>QJ-13622</a:t>
            </a:r>
            <a:endParaRPr lang="en-US" altLang="zh-CN" sz="23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grpSp>
        <p:nvGrpSpPr>
          <p:cNvPr id="19460" name="组合 2"/>
          <p:cNvGrpSpPr>
            <a:grpSpLocks/>
          </p:cNvGrpSpPr>
          <p:nvPr/>
        </p:nvGrpSpPr>
        <p:grpSpPr bwMode="auto">
          <a:xfrm>
            <a:off x="179388" y="1069975"/>
            <a:ext cx="2149475" cy="1370013"/>
            <a:chOff x="412750" y="1069975"/>
            <a:chExt cx="2543175" cy="1665288"/>
          </a:xfrm>
        </p:grpSpPr>
        <p:pic>
          <p:nvPicPr>
            <p:cNvPr id="1951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750" y="1069975"/>
              <a:ext cx="2543175" cy="166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直接连接符 3"/>
            <p:cNvCxnSpPr/>
            <p:nvPr/>
          </p:nvCxnSpPr>
          <p:spPr>
            <a:xfrm flipH="1" flipV="1">
              <a:off x="1306806" y="1635363"/>
              <a:ext cx="217879" cy="14472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428892" y="1901654"/>
              <a:ext cx="287376" cy="3087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D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5641" y="1421171"/>
              <a:ext cx="268592" cy="3068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A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202739" y="2204609"/>
              <a:ext cx="208488" cy="16595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1999886" y="1764649"/>
              <a:ext cx="208488" cy="169809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28061" y="1805172"/>
              <a:ext cx="240418" cy="3087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B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8061" y="2133212"/>
              <a:ext cx="240418" cy="3068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C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524685" y="2104267"/>
              <a:ext cx="191583" cy="14665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1038225" y="3284538"/>
            <a:ext cx="323850" cy="3111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458913" y="3295650"/>
            <a:ext cx="323850" cy="3111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012825" y="2976563"/>
            <a:ext cx="2682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4475" y="2995613"/>
            <a:ext cx="2682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B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5375" y="2378075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476250" y="5445125"/>
          <a:ext cx="7058025" cy="8227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28"/>
                <a:gridCol w="1008985"/>
                <a:gridCol w="1008075"/>
                <a:gridCol w="1080081"/>
                <a:gridCol w="1152086"/>
                <a:gridCol w="1104098"/>
                <a:gridCol w="922572"/>
              </a:tblGrid>
              <a:tr h="2741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高（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面积（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37" marR="91437" marT="45685" marB="4568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37" marR="91437" marT="45685" marB="4568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</a:tr>
              <a:tr h="2741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B,C,D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 marT="45685" marB="45685">
                    <a:noFill/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298950" y="2401888"/>
            <a:ext cx="17287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B,C,D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138613" y="1049338"/>
            <a:ext cx="0" cy="3749675"/>
          </a:xfrm>
          <a:prstGeom prst="line">
            <a:avLst/>
          </a:prstGeom>
          <a:ln w="12700">
            <a:solidFill>
              <a:srgbClr val="FF0000"/>
            </a:solidFill>
            <a:prstDash val="dashDot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0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0775" y="1062038"/>
            <a:ext cx="1628775" cy="1316037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950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3075" y="1057275"/>
            <a:ext cx="1744663" cy="1325563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9504" name="Picture 7"/>
          <p:cNvPicPr>
            <a:picLocks noChangeAspect="1" noChangeArrowheads="1"/>
          </p:cNvPicPr>
          <p:nvPr/>
        </p:nvPicPr>
        <p:blipFill>
          <a:blip r:embed="rId7"/>
          <a:srcRect b="22855"/>
          <a:stretch>
            <a:fillRect/>
          </a:stretch>
        </p:blipFill>
        <p:spPr bwMode="auto">
          <a:xfrm>
            <a:off x="4283075" y="2962275"/>
            <a:ext cx="1641475" cy="1671638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950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1058863"/>
            <a:ext cx="2622550" cy="18192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322513" y="4645025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54500" y="4670425"/>
            <a:ext cx="17287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B,C,D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57900" y="2941638"/>
            <a:ext cx="22907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A,B,C,D</a:t>
            </a:r>
            <a:r>
              <a:rPr lang="zh-CN" altLang="en-US" sz="1400" dirty="0">
                <a:latin typeface="+mn-ea"/>
                <a:ea typeface="+mn-ea"/>
              </a:rPr>
              <a:t>浇口截面图</a:t>
            </a:r>
          </a:p>
        </p:txBody>
      </p:sp>
      <p:cxnSp>
        <p:nvCxnSpPr>
          <p:cNvPr id="38" name="直接连接符 37"/>
          <p:cNvCxnSpPr/>
          <p:nvPr/>
        </p:nvCxnSpPr>
        <p:spPr bwMode="auto">
          <a:xfrm flipH="1" flipV="1">
            <a:off x="2681288" y="1250950"/>
            <a:ext cx="0" cy="404813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 flipH="1" flipV="1">
            <a:off x="3059113" y="1003300"/>
            <a:ext cx="0" cy="392113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 bwMode="auto">
          <a:xfrm flipV="1">
            <a:off x="2682875" y="1069975"/>
            <a:ext cx="376238" cy="331788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3" name="TextBox 27"/>
          <p:cNvSpPr txBox="1">
            <a:spLocks noChangeArrowheads="1"/>
          </p:cNvSpPr>
          <p:nvPr/>
        </p:nvSpPr>
        <p:spPr bwMode="auto">
          <a:xfrm>
            <a:off x="2324100" y="911225"/>
            <a:ext cx="601663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16mm</a:t>
            </a:r>
            <a:endParaRPr lang="zh-CN" altLang="en-US" sz="1200"/>
          </a:p>
        </p:txBody>
      </p:sp>
      <p:cxnSp>
        <p:nvCxnSpPr>
          <p:cNvPr id="42" name="直接连接符 41"/>
          <p:cNvCxnSpPr/>
          <p:nvPr/>
        </p:nvCxnSpPr>
        <p:spPr bwMode="auto">
          <a:xfrm flipH="1" flipV="1">
            <a:off x="5287963" y="1187450"/>
            <a:ext cx="0" cy="26193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 bwMode="auto">
          <a:xfrm flipH="1" flipV="1">
            <a:off x="5575300" y="1254125"/>
            <a:ext cx="0" cy="39370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 bwMode="auto">
          <a:xfrm>
            <a:off x="5289550" y="1195388"/>
            <a:ext cx="285750" cy="25400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7" name="TextBox 27"/>
          <p:cNvSpPr txBox="1">
            <a:spLocks noChangeArrowheads="1"/>
          </p:cNvSpPr>
          <p:nvPr/>
        </p:nvSpPr>
        <p:spPr bwMode="auto">
          <a:xfrm>
            <a:off x="5381625" y="958850"/>
            <a:ext cx="600075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10mm</a:t>
            </a:r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844550"/>
            <a:ext cx="3097213" cy="24098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048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475" y="3055938"/>
            <a:ext cx="10922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38" y="912813"/>
            <a:ext cx="22590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763" y="3327400"/>
            <a:ext cx="2051050" cy="176053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51" name="矩形 50"/>
          <p:cNvSpPr/>
          <p:nvPr/>
        </p:nvSpPr>
        <p:spPr>
          <a:xfrm>
            <a:off x="7799388" y="4046538"/>
            <a:ext cx="173037" cy="104775"/>
          </a:xfrm>
          <a:prstGeom prst="rect">
            <a:avLst/>
          </a:prstGeom>
          <a:solidFill>
            <a:srgbClr val="FF00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/>
          <a:srcRect t="1433" r="9592" b="12413"/>
          <a:stretch>
            <a:fillRect/>
          </a:stretch>
        </p:blipFill>
        <p:spPr bwMode="auto">
          <a:xfrm>
            <a:off x="4543425" y="3327400"/>
            <a:ext cx="2008188" cy="176053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1575" y="3322638"/>
            <a:ext cx="2049463" cy="176053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73113" y="2682875"/>
            <a:ext cx="1208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938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门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面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模内切搭接浇口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一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MH-2013160 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121025" y="2836863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1575" y="4670425"/>
            <a:ext cx="1008063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6763" y="4672013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129088" y="3481388"/>
            <a:ext cx="155575" cy="3778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8238" y="3327400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20525" name="TextBox 29"/>
          <p:cNvSpPr txBox="1">
            <a:spLocks noChangeArrowheads="1"/>
          </p:cNvSpPr>
          <p:nvPr/>
        </p:nvSpPr>
        <p:spPr bwMode="auto">
          <a:xfrm>
            <a:off x="8566150" y="1874838"/>
            <a:ext cx="506413" cy="2762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1" name="直接连接符 30"/>
          <p:cNvCxnSpPr>
            <a:stCxn id="20525" idx="1"/>
          </p:cNvCxnSpPr>
          <p:nvPr/>
        </p:nvCxnSpPr>
        <p:spPr>
          <a:xfrm flipH="1" flipV="1">
            <a:off x="8134350" y="1628775"/>
            <a:ext cx="431800" cy="3841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3725863" y="4449763"/>
            <a:ext cx="454025" cy="28416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7163" y="472440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6813550" y="2492375"/>
            <a:ext cx="879475" cy="5635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93025" y="2917825"/>
            <a:ext cx="576263" cy="27622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29" name="直接连接符 28"/>
          <p:cNvCxnSpPr>
            <a:endCxn id="51" idx="1"/>
          </p:cNvCxnSpPr>
          <p:nvPr/>
        </p:nvCxnSpPr>
        <p:spPr>
          <a:xfrm flipV="1">
            <a:off x="7434263" y="4098925"/>
            <a:ext cx="365125" cy="11398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2" name="TextBox 33"/>
          <p:cNvSpPr txBox="1">
            <a:spLocks noChangeArrowheads="1"/>
          </p:cNvSpPr>
          <p:nvPr/>
        </p:nvSpPr>
        <p:spPr bwMode="auto">
          <a:xfrm>
            <a:off x="6986588" y="5238750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644900" y="4022725"/>
            <a:ext cx="160338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649663" y="4046538"/>
            <a:ext cx="0" cy="104775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43" idx="3"/>
          </p:cNvCxnSpPr>
          <p:nvPr/>
        </p:nvCxnSpPr>
        <p:spPr>
          <a:xfrm>
            <a:off x="3571875" y="3446463"/>
            <a:ext cx="153988" cy="57626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20963" y="3322638"/>
            <a:ext cx="950912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2320925" y="3814763"/>
            <a:ext cx="1333500" cy="28416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95413" y="3692525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7375" y="4806950"/>
            <a:ext cx="13938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1.7*10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5729288" y="4441825"/>
            <a:ext cx="454025" cy="2921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70588" y="472440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797550" y="3592513"/>
            <a:ext cx="214313" cy="3413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10213" y="3284538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6175" y="1354138"/>
            <a:ext cx="2873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ea"/>
                <a:ea typeface="宋体" pitchFamily="2" charset="-122"/>
              </a:rPr>
              <a:t>A</a:t>
            </a:r>
            <a:endParaRPr lang="zh-CN" altLang="en-US" sz="1600" dirty="0">
              <a:latin typeface="+mn-ea"/>
              <a:ea typeface="宋体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89013" y="1992313"/>
            <a:ext cx="2873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ea"/>
                <a:ea typeface="宋体" pitchFamily="2" charset="-122"/>
              </a:rPr>
              <a:t>A</a:t>
            </a:r>
            <a:endParaRPr lang="zh-CN" altLang="en-US" sz="1600" dirty="0">
              <a:latin typeface="+mn-ea"/>
              <a:ea typeface="宋体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0238" y="1433513"/>
            <a:ext cx="2873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ea"/>
                <a:ea typeface="宋体" pitchFamily="2" charset="-122"/>
              </a:rPr>
              <a:t>A</a:t>
            </a:r>
            <a:endParaRPr lang="zh-CN" altLang="en-US" sz="1600" dirty="0">
              <a:latin typeface="+mn-ea"/>
              <a:ea typeface="宋体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28800" y="1628775"/>
            <a:ext cx="2857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ea"/>
                <a:ea typeface="宋体" pitchFamily="2" charset="-122"/>
              </a:rPr>
              <a:t>A</a:t>
            </a:r>
            <a:endParaRPr lang="zh-CN" altLang="en-US" sz="1600" dirty="0">
              <a:latin typeface="+mn-ea"/>
              <a:ea typeface="宋体" pitchFamily="2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 flipH="1" flipV="1">
            <a:off x="7885113" y="4508500"/>
            <a:ext cx="452437" cy="2921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124825" y="4791075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87" name="直接连接符 86"/>
          <p:cNvCxnSpPr/>
          <p:nvPr/>
        </p:nvCxnSpPr>
        <p:spPr>
          <a:xfrm>
            <a:off x="7845425" y="3592513"/>
            <a:ext cx="214313" cy="3413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558088" y="3284538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pic>
        <p:nvPicPr>
          <p:cNvPr id="2055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9688" y="901700"/>
            <a:ext cx="2300287" cy="195103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cxnSp>
        <p:nvCxnSpPr>
          <p:cNvPr id="48" name="直接连接符 47"/>
          <p:cNvCxnSpPr>
            <a:cxnSpLocks noChangeShapeType="1"/>
          </p:cNvCxnSpPr>
          <p:nvPr/>
        </p:nvCxnSpPr>
        <p:spPr bwMode="auto">
          <a:xfrm flipV="1">
            <a:off x="3667125" y="1133475"/>
            <a:ext cx="0" cy="40481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0" name="直接连接符 49"/>
          <p:cNvCxnSpPr>
            <a:cxnSpLocks noChangeShapeType="1"/>
          </p:cNvCxnSpPr>
          <p:nvPr/>
        </p:nvCxnSpPr>
        <p:spPr bwMode="auto">
          <a:xfrm flipV="1">
            <a:off x="4156075" y="1425575"/>
            <a:ext cx="0" cy="39211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2" name="直接箭头连接符 51"/>
          <p:cNvCxnSpPr/>
          <p:nvPr/>
        </p:nvCxnSpPr>
        <p:spPr bwMode="auto">
          <a:xfrm>
            <a:off x="3668713" y="1285875"/>
            <a:ext cx="487362" cy="309563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7" name="TextBox 27"/>
          <p:cNvSpPr txBox="1">
            <a:spLocks noChangeArrowheads="1"/>
          </p:cNvSpPr>
          <p:nvPr/>
        </p:nvSpPr>
        <p:spPr bwMode="auto">
          <a:xfrm>
            <a:off x="3821113" y="1003300"/>
            <a:ext cx="601662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10mm</a:t>
            </a:r>
            <a:endParaRPr lang="zh-CN" alt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908050"/>
            <a:ext cx="3224213" cy="23050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3"/>
          <a:srcRect b="4289"/>
          <a:stretch>
            <a:fillRect/>
          </a:stretch>
        </p:blipFill>
        <p:spPr bwMode="auto">
          <a:xfrm>
            <a:off x="6607175" y="3322638"/>
            <a:ext cx="1978025" cy="17557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0725" y="3319463"/>
            <a:ext cx="1993900" cy="17684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/>
          <a:srcRect b="4289"/>
          <a:stretch>
            <a:fillRect/>
          </a:stretch>
        </p:blipFill>
        <p:spPr bwMode="auto">
          <a:xfrm>
            <a:off x="2498725" y="3332163"/>
            <a:ext cx="1978025" cy="17557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138" y="912813"/>
            <a:ext cx="22590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矩形 50"/>
          <p:cNvSpPr/>
          <p:nvPr/>
        </p:nvSpPr>
        <p:spPr>
          <a:xfrm>
            <a:off x="7970838" y="4090988"/>
            <a:ext cx="212725" cy="341312"/>
          </a:xfrm>
          <a:prstGeom prst="rect">
            <a:avLst/>
          </a:prstGeom>
          <a:solidFill>
            <a:srgbClr val="FF00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73113" y="2682875"/>
            <a:ext cx="1208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9388" y="1889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门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面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模内切牛角浇口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MH-2013160 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60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16.2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121025" y="2836863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813" y="4676775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00563" y="4703763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129088" y="3481388"/>
            <a:ext cx="155575" cy="3778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8238" y="3327400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21548" name="TextBox 29"/>
          <p:cNvSpPr txBox="1">
            <a:spLocks noChangeArrowheads="1"/>
          </p:cNvSpPr>
          <p:nvPr/>
        </p:nvSpPr>
        <p:spPr bwMode="auto">
          <a:xfrm>
            <a:off x="8502650" y="1854200"/>
            <a:ext cx="506413" cy="2762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1" name="直接连接符 30"/>
          <p:cNvCxnSpPr>
            <a:stCxn id="21548" idx="1"/>
          </p:cNvCxnSpPr>
          <p:nvPr/>
        </p:nvCxnSpPr>
        <p:spPr>
          <a:xfrm flipH="1" flipV="1">
            <a:off x="8070850" y="1608138"/>
            <a:ext cx="431800" cy="3841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3967163" y="4587875"/>
            <a:ext cx="298450" cy="2127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00500" y="4765675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>
            <a:stCxn id="42" idx="1"/>
          </p:cNvCxnSpPr>
          <p:nvPr/>
        </p:nvCxnSpPr>
        <p:spPr>
          <a:xfrm flipH="1" flipV="1">
            <a:off x="6888163" y="2428875"/>
            <a:ext cx="677862" cy="3762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566025" y="2667000"/>
            <a:ext cx="576263" cy="27622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29" name="直接连接符 28"/>
          <p:cNvCxnSpPr>
            <a:stCxn id="21555" idx="0"/>
            <a:endCxn id="51" idx="1"/>
          </p:cNvCxnSpPr>
          <p:nvPr/>
        </p:nvCxnSpPr>
        <p:spPr>
          <a:xfrm flipV="1">
            <a:off x="7442200" y="4260850"/>
            <a:ext cx="528638" cy="9779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55" name="TextBox 33"/>
          <p:cNvSpPr txBox="1">
            <a:spLocks noChangeArrowheads="1"/>
          </p:cNvSpPr>
          <p:nvPr/>
        </p:nvSpPr>
        <p:spPr bwMode="auto">
          <a:xfrm>
            <a:off x="6986588" y="5238750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3862388" y="4097338"/>
            <a:ext cx="195262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862388" y="4221163"/>
            <a:ext cx="0" cy="220662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43" idx="3"/>
          </p:cNvCxnSpPr>
          <p:nvPr/>
        </p:nvCxnSpPr>
        <p:spPr>
          <a:xfrm>
            <a:off x="3551238" y="3557588"/>
            <a:ext cx="447675" cy="5334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00325" y="3433763"/>
            <a:ext cx="950913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44" name="直接连接符 43"/>
          <p:cNvCxnSpPr>
            <a:stCxn id="47" idx="3"/>
          </p:cNvCxnSpPr>
          <p:nvPr/>
        </p:nvCxnSpPr>
        <p:spPr>
          <a:xfrm>
            <a:off x="2414588" y="4029075"/>
            <a:ext cx="1447800" cy="3032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65263" y="3905250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7375" y="4806950"/>
            <a:ext cx="13938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2*10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6013450" y="4508500"/>
            <a:ext cx="227013" cy="3254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49963" y="4810125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797550" y="3592513"/>
            <a:ext cx="214313" cy="3413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10213" y="3284538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6175" y="1354138"/>
            <a:ext cx="2873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ea"/>
                <a:ea typeface="宋体" pitchFamily="2" charset="-122"/>
              </a:rPr>
              <a:t>A</a:t>
            </a:r>
            <a:endParaRPr lang="zh-CN" altLang="en-US" sz="1600" dirty="0">
              <a:latin typeface="+mn-ea"/>
              <a:ea typeface="宋体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89013" y="1992313"/>
            <a:ext cx="2873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ea"/>
                <a:ea typeface="宋体" pitchFamily="2" charset="-122"/>
              </a:rPr>
              <a:t>A</a:t>
            </a:r>
            <a:endParaRPr lang="zh-CN" altLang="en-US" sz="1600" dirty="0">
              <a:latin typeface="+mn-ea"/>
              <a:ea typeface="宋体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0238" y="1433513"/>
            <a:ext cx="2873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ea"/>
                <a:ea typeface="宋体" pitchFamily="2" charset="-122"/>
              </a:rPr>
              <a:t>A</a:t>
            </a:r>
            <a:endParaRPr lang="zh-CN" altLang="en-US" sz="1600" dirty="0">
              <a:latin typeface="+mn-ea"/>
              <a:ea typeface="宋体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28800" y="1628775"/>
            <a:ext cx="2857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ea"/>
                <a:ea typeface="宋体" pitchFamily="2" charset="-122"/>
              </a:rPr>
              <a:t>A</a:t>
            </a:r>
            <a:endParaRPr lang="zh-CN" altLang="en-US" sz="1600" dirty="0">
              <a:latin typeface="+mn-ea"/>
              <a:ea typeface="宋体" pitchFamily="2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 flipH="1" flipV="1">
            <a:off x="8088313" y="4594225"/>
            <a:ext cx="225425" cy="2222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124825" y="4791075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87" name="直接连接符 86"/>
          <p:cNvCxnSpPr/>
          <p:nvPr/>
        </p:nvCxnSpPr>
        <p:spPr>
          <a:xfrm>
            <a:off x="7845425" y="3592513"/>
            <a:ext cx="214313" cy="3413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558088" y="3284538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pic>
        <p:nvPicPr>
          <p:cNvPr id="2157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9200" y="912813"/>
            <a:ext cx="2530475" cy="18923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157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" y="3122613"/>
            <a:ext cx="8921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直接连接符 47"/>
          <p:cNvCxnSpPr/>
          <p:nvPr/>
        </p:nvCxnSpPr>
        <p:spPr bwMode="auto">
          <a:xfrm flipH="1" flipV="1">
            <a:off x="3776663" y="1287463"/>
            <a:ext cx="0" cy="40481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 bwMode="auto">
          <a:xfrm flipH="1" flipV="1">
            <a:off x="3998913" y="1490663"/>
            <a:ext cx="0" cy="39211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 bwMode="auto">
          <a:xfrm>
            <a:off x="3778250" y="1439863"/>
            <a:ext cx="222250" cy="198437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81" name="TextBox 27"/>
          <p:cNvSpPr txBox="1">
            <a:spLocks noChangeArrowheads="1"/>
          </p:cNvSpPr>
          <p:nvPr/>
        </p:nvSpPr>
        <p:spPr bwMode="auto">
          <a:xfrm>
            <a:off x="3930650" y="1157288"/>
            <a:ext cx="600075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9mm</a:t>
            </a:r>
            <a:endParaRPr lang="zh-CN" altLang="en-US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6"/>
          <p:cNvPicPr>
            <a:picLocks noChangeAspect="1" noChangeArrowheads="1"/>
          </p:cNvPicPr>
          <p:nvPr/>
        </p:nvPicPr>
        <p:blipFill>
          <a:blip r:embed="rId2"/>
          <a:srcRect l="25383" t="6241" b="9558"/>
          <a:stretch>
            <a:fillRect/>
          </a:stretch>
        </p:blipFill>
        <p:spPr bwMode="auto">
          <a:xfrm>
            <a:off x="7570788" y="1171575"/>
            <a:ext cx="1393825" cy="13779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253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833438"/>
            <a:ext cx="2605087" cy="20351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84575"/>
            <a:ext cx="501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1463" y="3284538"/>
            <a:ext cx="1966912" cy="17843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9938" y="3284538"/>
            <a:ext cx="1881187" cy="178276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3303588"/>
            <a:ext cx="1741487" cy="176371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2698750"/>
            <a:ext cx="156051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9"/>
          <a:srcRect l="5363" t="43752" r="44032" b="12787"/>
          <a:stretch>
            <a:fillRect/>
          </a:stretch>
        </p:blipFill>
        <p:spPr bwMode="auto">
          <a:xfrm>
            <a:off x="444500" y="1143000"/>
            <a:ext cx="1716088" cy="14065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5588" y="1420813"/>
            <a:ext cx="266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276350" y="1352550"/>
            <a:ext cx="271463" cy="3476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850" y="2613025"/>
            <a:ext cx="1116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模内切</a:t>
            </a:r>
            <a:r>
              <a:rPr lang="en-US" altLang="zh-CN" sz="1200" dirty="0">
                <a:latin typeface="+mn-ea"/>
                <a:ea typeface="+mn-ea"/>
              </a:rPr>
              <a:t>A</a:t>
            </a:r>
            <a:r>
              <a:rPr lang="zh-CN" altLang="en-US" sz="12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528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盒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模内切潜伏浇口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一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MH2013161 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1.7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17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17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457450" y="2852738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3963" y="788988"/>
            <a:ext cx="1174750" cy="3048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切刀厚</a:t>
            </a: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1.7mm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313" y="4660900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9938" y="4664075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100513" y="3200400"/>
            <a:ext cx="0" cy="8763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9025" y="2924175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22577" name="TextBox 29"/>
          <p:cNvSpPr txBox="1">
            <a:spLocks noChangeArrowheads="1"/>
          </p:cNvSpPr>
          <p:nvPr/>
        </p:nvSpPr>
        <p:spPr bwMode="auto">
          <a:xfrm>
            <a:off x="5753100" y="788988"/>
            <a:ext cx="506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1" name="直接连接符 30"/>
          <p:cNvCxnSpPr>
            <a:stCxn id="22577" idx="2"/>
          </p:cNvCxnSpPr>
          <p:nvPr/>
        </p:nvCxnSpPr>
        <p:spPr>
          <a:xfrm>
            <a:off x="6005513" y="1065213"/>
            <a:ext cx="209550" cy="4730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3889375" y="4624388"/>
            <a:ext cx="290513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7163" y="472440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5935663" y="2468563"/>
            <a:ext cx="414337" cy="2301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42038" y="2636838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964488" y="4284663"/>
            <a:ext cx="150812" cy="9540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84" name="TextBox 33"/>
          <p:cNvSpPr txBox="1">
            <a:spLocks noChangeArrowheads="1"/>
          </p:cNvSpPr>
          <p:nvPr/>
        </p:nvSpPr>
        <p:spPr bwMode="auto">
          <a:xfrm>
            <a:off x="7659688" y="5229225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810000" y="4308475"/>
            <a:ext cx="195263" cy="1588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3816350" y="4313238"/>
            <a:ext cx="0" cy="123825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419475" y="3568700"/>
            <a:ext cx="487363" cy="7397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20963" y="3322638"/>
            <a:ext cx="950912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44" name="直接连接符 43"/>
          <p:cNvCxnSpPr>
            <a:stCxn id="47" idx="3"/>
          </p:cNvCxnSpPr>
          <p:nvPr/>
        </p:nvCxnSpPr>
        <p:spPr>
          <a:xfrm>
            <a:off x="2522538" y="4314825"/>
            <a:ext cx="1287462" cy="603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73213" y="4191000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850" y="4838700"/>
            <a:ext cx="13096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1.7*10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5976938" y="4652963"/>
            <a:ext cx="290512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51550" y="4724400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853113" y="3638550"/>
            <a:ext cx="269875" cy="2206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78463" y="3319463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1244600" y="1806575"/>
            <a:ext cx="246063" cy="3460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127125" y="1700213"/>
            <a:ext cx="266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0750" y="3284538"/>
            <a:ext cx="492125" cy="43656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9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84450" y="833438"/>
            <a:ext cx="2117725" cy="20351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cxnSp>
        <p:nvCxnSpPr>
          <p:cNvPr id="51" name="直接连接符 50"/>
          <p:cNvCxnSpPr/>
          <p:nvPr/>
        </p:nvCxnSpPr>
        <p:spPr>
          <a:xfrm flipV="1">
            <a:off x="1258888" y="2549525"/>
            <a:ext cx="0" cy="7270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 flipV="1">
            <a:off x="8340725" y="2205038"/>
            <a:ext cx="207963" cy="4175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340725" y="2560638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sp>
        <p:nvSpPr>
          <p:cNvPr id="7" name="矩形 6"/>
          <p:cNvSpPr/>
          <p:nvPr/>
        </p:nvSpPr>
        <p:spPr>
          <a:xfrm>
            <a:off x="5670550" y="1560513"/>
            <a:ext cx="381000" cy="35083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051550" y="1871663"/>
            <a:ext cx="1519238" cy="188912"/>
          </a:xfrm>
          <a:prstGeom prst="line">
            <a:avLst/>
          </a:prstGeom>
          <a:ln w="19050">
            <a:solidFill>
              <a:srgbClr val="0000FF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 bwMode="auto">
          <a:xfrm flipH="1" flipV="1">
            <a:off x="3240088" y="962025"/>
            <a:ext cx="0" cy="40322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 bwMode="auto">
          <a:xfrm flipH="1" flipV="1">
            <a:off x="4271963" y="1387475"/>
            <a:ext cx="0" cy="39370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 bwMode="auto">
          <a:xfrm>
            <a:off x="3240088" y="998538"/>
            <a:ext cx="1014412" cy="474662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9" name="TextBox 27"/>
          <p:cNvSpPr txBox="1">
            <a:spLocks noChangeArrowheads="1"/>
          </p:cNvSpPr>
          <p:nvPr/>
        </p:nvSpPr>
        <p:spPr bwMode="auto">
          <a:xfrm>
            <a:off x="3703638" y="927100"/>
            <a:ext cx="600075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10mm</a:t>
            </a:r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7288" y="836613"/>
            <a:ext cx="2413000" cy="20574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5913" y="3278188"/>
            <a:ext cx="2082800" cy="18002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675" y="3284538"/>
            <a:ext cx="2044700" cy="17938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3284538"/>
            <a:ext cx="1814512" cy="178593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584575"/>
            <a:ext cx="501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2698750"/>
            <a:ext cx="156051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73963" y="1304925"/>
            <a:ext cx="1174750" cy="3079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切刀厚</a:t>
            </a: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1.7mm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3560" name="TextBox 29"/>
          <p:cNvSpPr txBox="1">
            <a:spLocks noChangeArrowheads="1"/>
          </p:cNvSpPr>
          <p:nvPr/>
        </p:nvSpPr>
        <p:spPr bwMode="auto">
          <a:xfrm>
            <a:off x="6130925" y="842963"/>
            <a:ext cx="65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1" name="直接连接符 30"/>
          <p:cNvCxnSpPr>
            <a:stCxn id="23560" idx="2"/>
          </p:cNvCxnSpPr>
          <p:nvPr/>
        </p:nvCxnSpPr>
        <p:spPr>
          <a:xfrm>
            <a:off x="6459538" y="1119188"/>
            <a:ext cx="41275" cy="37306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6199188" y="2433638"/>
            <a:ext cx="479425" cy="1857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9538" y="2576513"/>
            <a:ext cx="523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9528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盒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牛角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MH2013161 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pic>
        <p:nvPicPr>
          <p:cNvPr id="23565" name="Picture 3"/>
          <p:cNvPicPr>
            <a:picLocks noChangeAspect="1" noChangeArrowheads="1"/>
          </p:cNvPicPr>
          <p:nvPr/>
        </p:nvPicPr>
        <p:blipFill>
          <a:blip r:embed="rId8"/>
          <a:srcRect l="5363" t="43752" r="44032" b="12787"/>
          <a:stretch>
            <a:fillRect/>
          </a:stretch>
        </p:blipFill>
        <p:spPr bwMode="auto">
          <a:xfrm>
            <a:off x="444500" y="1143000"/>
            <a:ext cx="1716088" cy="14065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439863" y="1358900"/>
            <a:ext cx="266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1374775" y="1352550"/>
            <a:ext cx="173038" cy="2222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0675" y="2609850"/>
            <a:ext cx="7334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graphicFrame>
        <p:nvGraphicFramePr>
          <p:cNvPr id="60" name="表格 59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40.8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2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12.6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13.6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2457450" y="2852738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27313" y="4660900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19613" y="4664075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64" name="直接连接符 63"/>
          <p:cNvCxnSpPr/>
          <p:nvPr/>
        </p:nvCxnSpPr>
        <p:spPr>
          <a:xfrm flipH="1">
            <a:off x="4100513" y="3200400"/>
            <a:ext cx="0" cy="8763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705225" y="2924175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66" name="直接连接符 65"/>
          <p:cNvCxnSpPr/>
          <p:nvPr/>
        </p:nvCxnSpPr>
        <p:spPr>
          <a:xfrm flipH="1" flipV="1">
            <a:off x="3925888" y="4860925"/>
            <a:ext cx="219075" cy="1476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057650" y="4848225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68" name="直接连接符 67"/>
          <p:cNvCxnSpPr/>
          <p:nvPr/>
        </p:nvCxnSpPr>
        <p:spPr>
          <a:xfrm flipV="1">
            <a:off x="7964488" y="4313238"/>
            <a:ext cx="207962" cy="9255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07" name="TextBox 33"/>
          <p:cNvSpPr txBox="1">
            <a:spLocks noChangeArrowheads="1"/>
          </p:cNvSpPr>
          <p:nvPr/>
        </p:nvSpPr>
        <p:spPr bwMode="auto">
          <a:xfrm>
            <a:off x="7659688" y="5229225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3841750" y="4284663"/>
            <a:ext cx="258763" cy="1587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3838575" y="4468813"/>
            <a:ext cx="4763" cy="287337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419475" y="3568700"/>
            <a:ext cx="506413" cy="7159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20963" y="3322638"/>
            <a:ext cx="950912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74" name="直接连接符 73"/>
          <p:cNvCxnSpPr>
            <a:stCxn id="75" idx="3"/>
          </p:cNvCxnSpPr>
          <p:nvPr/>
        </p:nvCxnSpPr>
        <p:spPr>
          <a:xfrm>
            <a:off x="2522538" y="4314825"/>
            <a:ext cx="1319212" cy="2667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573213" y="4191000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850" y="4838700"/>
            <a:ext cx="13096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1.7*8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H="1" flipV="1">
            <a:off x="5976938" y="4652963"/>
            <a:ext cx="290512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051550" y="4724400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5853113" y="3638550"/>
            <a:ext cx="277812" cy="3667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478463" y="3319463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81" name="直接连接符 80"/>
          <p:cNvCxnSpPr/>
          <p:nvPr/>
        </p:nvCxnSpPr>
        <p:spPr>
          <a:xfrm flipH="1">
            <a:off x="1244600" y="1917700"/>
            <a:ext cx="168275" cy="2349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096963" y="1763713"/>
            <a:ext cx="266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20750" y="3284538"/>
            <a:ext cx="492125" cy="43656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85" name="直接连接符 84"/>
          <p:cNvCxnSpPr/>
          <p:nvPr/>
        </p:nvCxnSpPr>
        <p:spPr>
          <a:xfrm flipV="1">
            <a:off x="1054100" y="2549525"/>
            <a:ext cx="0" cy="7270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62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836613"/>
            <a:ext cx="2139950" cy="20224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cxnSp>
        <p:nvCxnSpPr>
          <p:cNvPr id="45" name="直接连接符 44"/>
          <p:cNvCxnSpPr/>
          <p:nvPr/>
        </p:nvCxnSpPr>
        <p:spPr bwMode="auto">
          <a:xfrm flipH="1" flipV="1">
            <a:off x="3527425" y="1358900"/>
            <a:ext cx="0" cy="404813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 bwMode="auto">
          <a:xfrm flipH="1" flipV="1">
            <a:off x="3998913" y="1538288"/>
            <a:ext cx="0" cy="39528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 bwMode="auto">
          <a:xfrm>
            <a:off x="3527425" y="1395413"/>
            <a:ext cx="444500" cy="207962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28" name="TextBox 27"/>
          <p:cNvSpPr txBox="1">
            <a:spLocks noChangeArrowheads="1"/>
          </p:cNvSpPr>
          <p:nvPr/>
        </p:nvSpPr>
        <p:spPr bwMode="auto">
          <a:xfrm>
            <a:off x="3690938" y="1206500"/>
            <a:ext cx="600075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7mm</a:t>
            </a:r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613" y="854075"/>
            <a:ext cx="2579687" cy="179863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284288"/>
            <a:ext cx="11731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8488" y="820738"/>
            <a:ext cx="2217737" cy="210343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 bwMode="auto">
          <a:xfrm flipH="1" flipV="1">
            <a:off x="3951288" y="1052513"/>
            <a:ext cx="7937" cy="35242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flipH="1" flipV="1">
            <a:off x="4524375" y="1404938"/>
            <a:ext cx="0" cy="39528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 bwMode="auto">
          <a:xfrm>
            <a:off x="3948113" y="1228725"/>
            <a:ext cx="547687" cy="384175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27"/>
          <p:cNvSpPr txBox="1">
            <a:spLocks noChangeArrowheads="1"/>
          </p:cNvSpPr>
          <p:nvPr/>
        </p:nvSpPr>
        <p:spPr bwMode="auto">
          <a:xfrm>
            <a:off x="4135438" y="1057275"/>
            <a:ext cx="600075" cy="2778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10mm</a:t>
            </a:r>
            <a:endParaRPr lang="zh-CN" altLang="en-US" sz="1200"/>
          </a:p>
        </p:txBody>
      </p:sp>
      <p:sp>
        <p:nvSpPr>
          <p:cNvPr id="15" name="TextBox 14"/>
          <p:cNvSpPr txBox="1"/>
          <p:nvPr/>
        </p:nvSpPr>
        <p:spPr>
          <a:xfrm>
            <a:off x="485775" y="1752600"/>
            <a:ext cx="2682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19125" y="1909763"/>
            <a:ext cx="304800" cy="1587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50323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盒模内切浇口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方案一 搭接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模号</a:t>
            </a:r>
            <a:r>
              <a:rPr lang="en-US" altLang="zh-CN" sz="2400" dirty="0" smtClean="0"/>
              <a:t>QJ-13536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238" y="2198688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47963" y="2652713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249613"/>
            <a:ext cx="1793875" cy="16510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459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249613"/>
            <a:ext cx="2024062" cy="16668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459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3249613"/>
            <a:ext cx="1908175" cy="16700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484438" y="4508500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30713" y="4508500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3816350" y="3086100"/>
            <a:ext cx="142875" cy="4746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6" name="TextBox 29"/>
          <p:cNvSpPr txBox="1">
            <a:spLocks noChangeArrowheads="1"/>
          </p:cNvSpPr>
          <p:nvPr/>
        </p:nvSpPr>
        <p:spPr bwMode="auto">
          <a:xfrm>
            <a:off x="3743325" y="2840038"/>
            <a:ext cx="576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sp>
        <p:nvSpPr>
          <p:cNvPr id="24597" name="TextBox 29"/>
          <p:cNvSpPr txBox="1">
            <a:spLocks noChangeArrowheads="1"/>
          </p:cNvSpPr>
          <p:nvPr/>
        </p:nvSpPr>
        <p:spPr bwMode="auto">
          <a:xfrm>
            <a:off x="5262563" y="2973388"/>
            <a:ext cx="5064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678488" y="3162300"/>
            <a:ext cx="333375" cy="4111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3706813" y="4568825"/>
            <a:ext cx="290512" cy="1095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51275" y="4614863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 flipV="1">
            <a:off x="5824538" y="4568825"/>
            <a:ext cx="309562" cy="1825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11863" y="4695825"/>
            <a:ext cx="57626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7977188" y="3930650"/>
            <a:ext cx="266700" cy="11366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4" name="TextBox 33"/>
          <p:cNvSpPr txBox="1">
            <a:spLocks noChangeArrowheads="1"/>
          </p:cNvSpPr>
          <p:nvPr/>
        </p:nvSpPr>
        <p:spPr bwMode="auto">
          <a:xfrm>
            <a:off x="7788275" y="5054600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725863" y="3833813"/>
            <a:ext cx="125412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722688" y="3838575"/>
            <a:ext cx="0" cy="149225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381375" y="3201988"/>
            <a:ext cx="396875" cy="6111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41588" y="2955925"/>
            <a:ext cx="950912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43" name="直接连接符 42"/>
          <p:cNvCxnSpPr>
            <a:stCxn id="44" idx="3"/>
          </p:cNvCxnSpPr>
          <p:nvPr/>
        </p:nvCxnSpPr>
        <p:spPr>
          <a:xfrm>
            <a:off x="2354263" y="3883025"/>
            <a:ext cx="1312862" cy="349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03350" y="3759200"/>
            <a:ext cx="95091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0.8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0.8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6.4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2464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9113" y="2519363"/>
            <a:ext cx="131762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4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2613" y="3652838"/>
            <a:ext cx="5238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331788" y="4614863"/>
            <a:ext cx="15049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切刀端面尺寸：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0.9*10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4063" y="3036888"/>
            <a:ext cx="288925" cy="2476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645" name="TextBox 29"/>
          <p:cNvSpPr txBox="1">
            <a:spLocks noChangeArrowheads="1"/>
          </p:cNvSpPr>
          <p:nvPr/>
        </p:nvSpPr>
        <p:spPr bwMode="auto">
          <a:xfrm>
            <a:off x="6072188" y="871538"/>
            <a:ext cx="51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6516688" y="1009650"/>
            <a:ext cx="425450" cy="1873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 flipV="1">
            <a:off x="6811963" y="2217738"/>
            <a:ext cx="479425" cy="1857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145338" y="2360613"/>
            <a:ext cx="522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5225" y="844550"/>
            <a:ext cx="3752850" cy="20796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019425"/>
            <a:ext cx="2028825" cy="20478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8338" y="3030538"/>
            <a:ext cx="1725612" cy="202088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463800"/>
            <a:ext cx="1466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2550" y="3028950"/>
            <a:ext cx="1757363" cy="2030413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50323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盒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1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搭接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 smtClean="0"/>
              <a:t>QJ-</a:t>
            </a:r>
            <a:r>
              <a:rPr lang="en-US" altLang="zh-CN" sz="2400" dirty="0"/>
              <a:t>13586 </a:t>
            </a:r>
            <a:r>
              <a:rPr lang="en-US" altLang="zh-CN" sz="2400" dirty="0" smtClean="0"/>
              <a:t>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1.7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24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13.6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501900" y="2624138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20025" y="854075"/>
            <a:ext cx="890588" cy="3079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SEC:A-A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313" y="4668838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03738" y="4630738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889375" y="3170238"/>
            <a:ext cx="142875" cy="47466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0" name="TextBox 7"/>
          <p:cNvSpPr txBox="1">
            <a:spLocks noChangeArrowheads="1"/>
          </p:cNvSpPr>
          <p:nvPr/>
        </p:nvSpPr>
        <p:spPr bwMode="auto">
          <a:xfrm>
            <a:off x="3816350" y="2924175"/>
            <a:ext cx="576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sp>
        <p:nvSpPr>
          <p:cNvPr id="7211" name="TextBox 29"/>
          <p:cNvSpPr txBox="1">
            <a:spLocks noChangeArrowheads="1"/>
          </p:cNvSpPr>
          <p:nvPr/>
        </p:nvSpPr>
        <p:spPr bwMode="auto">
          <a:xfrm>
            <a:off x="5148263" y="3376613"/>
            <a:ext cx="5064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5588000" y="3546475"/>
            <a:ext cx="255588" cy="1635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3779838" y="4652963"/>
            <a:ext cx="290512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24300" y="4699000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5724525" y="4627563"/>
            <a:ext cx="193675" cy="16986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95963" y="4741863"/>
            <a:ext cx="5762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 flipV="1">
            <a:off x="7740650" y="3933825"/>
            <a:ext cx="309563" cy="12176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8" name="TextBox 33"/>
          <p:cNvSpPr txBox="1">
            <a:spLocks noChangeArrowheads="1"/>
          </p:cNvSpPr>
          <p:nvPr/>
        </p:nvSpPr>
        <p:spPr bwMode="auto">
          <a:xfrm>
            <a:off x="7659688" y="5176838"/>
            <a:ext cx="911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746500" y="3917950"/>
            <a:ext cx="177800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735388" y="3940175"/>
            <a:ext cx="0" cy="149225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452813" y="3470275"/>
            <a:ext cx="398462" cy="4270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613025" y="3246438"/>
            <a:ext cx="950913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60" name="直接连接符 59"/>
          <p:cNvCxnSpPr>
            <a:stCxn id="61" idx="3"/>
          </p:cNvCxnSpPr>
          <p:nvPr/>
        </p:nvCxnSpPr>
        <p:spPr>
          <a:xfrm>
            <a:off x="2427288" y="3967163"/>
            <a:ext cx="1312862" cy="349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476375" y="3843338"/>
            <a:ext cx="950913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pic>
        <p:nvPicPr>
          <p:cNvPr id="722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5663" y="1136650"/>
            <a:ext cx="11922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690563" y="1824038"/>
            <a:ext cx="266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V="1">
            <a:off x="874713" y="1903413"/>
            <a:ext cx="258762" cy="2047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68338" y="2184400"/>
            <a:ext cx="1208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2" name="矩形 1"/>
          <p:cNvSpPr/>
          <p:nvPr/>
        </p:nvSpPr>
        <p:spPr>
          <a:xfrm>
            <a:off x="939800" y="3094038"/>
            <a:ext cx="239713" cy="2222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323850" y="4551363"/>
            <a:ext cx="15049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切刀端面尺寸：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2.5*8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231" name="TextBox 29"/>
          <p:cNvSpPr txBox="1">
            <a:spLocks noChangeArrowheads="1"/>
          </p:cNvSpPr>
          <p:nvPr/>
        </p:nvSpPr>
        <p:spPr bwMode="auto">
          <a:xfrm>
            <a:off x="6396038" y="903288"/>
            <a:ext cx="506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41" name="直接连接符 40"/>
          <p:cNvCxnSpPr>
            <a:stCxn id="7231" idx="1"/>
          </p:cNvCxnSpPr>
          <p:nvPr/>
        </p:nvCxnSpPr>
        <p:spPr>
          <a:xfrm flipH="1" flipV="1">
            <a:off x="6099175" y="984250"/>
            <a:ext cx="296863" cy="571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 flipV="1">
            <a:off x="5657850" y="2143125"/>
            <a:ext cx="477838" cy="1952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46788" y="224155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pic>
        <p:nvPicPr>
          <p:cNvPr id="7235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09850" y="850900"/>
            <a:ext cx="2252663" cy="17145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 flipV="1">
            <a:off x="2940050" y="1016000"/>
            <a:ext cx="1611313" cy="1376363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4084638" y="801688"/>
            <a:ext cx="434975" cy="2222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2493963" y="2170113"/>
            <a:ext cx="434975" cy="2222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39" name="TextBox 21"/>
          <p:cNvSpPr txBox="1">
            <a:spLocks noChangeArrowheads="1"/>
          </p:cNvSpPr>
          <p:nvPr/>
        </p:nvSpPr>
        <p:spPr bwMode="auto">
          <a:xfrm>
            <a:off x="4264025" y="568325"/>
            <a:ext cx="287338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A</a:t>
            </a:r>
            <a:endParaRPr lang="zh-CN" altLang="en-US" sz="1400"/>
          </a:p>
        </p:txBody>
      </p:sp>
      <p:sp>
        <p:nvSpPr>
          <p:cNvPr id="7240" name="TextBox 63"/>
          <p:cNvSpPr txBox="1">
            <a:spLocks noChangeArrowheads="1"/>
          </p:cNvSpPr>
          <p:nvPr/>
        </p:nvSpPr>
        <p:spPr bwMode="auto">
          <a:xfrm>
            <a:off x="2282825" y="2257425"/>
            <a:ext cx="28892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A</a:t>
            </a:r>
            <a:endParaRPr lang="zh-CN" altLang="en-US" sz="1400"/>
          </a:p>
        </p:txBody>
      </p:sp>
      <p:pic>
        <p:nvPicPr>
          <p:cNvPr id="7241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" y="3678238"/>
            <a:ext cx="482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直接连接符 46"/>
          <p:cNvCxnSpPr/>
          <p:nvPr/>
        </p:nvCxnSpPr>
        <p:spPr bwMode="auto">
          <a:xfrm flipH="1" flipV="1">
            <a:off x="3851275" y="1071563"/>
            <a:ext cx="0" cy="26035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 bwMode="auto">
          <a:xfrm flipH="1" flipV="1">
            <a:off x="4259263" y="1219200"/>
            <a:ext cx="0" cy="303213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 bwMode="auto">
          <a:xfrm>
            <a:off x="3851275" y="1128713"/>
            <a:ext cx="412750" cy="182562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46" name="TextBox 27"/>
          <p:cNvSpPr txBox="1">
            <a:spLocks noChangeArrowheads="1"/>
          </p:cNvSpPr>
          <p:nvPr/>
        </p:nvSpPr>
        <p:spPr bwMode="auto">
          <a:xfrm>
            <a:off x="4294188" y="1201738"/>
            <a:ext cx="512762" cy="2778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8mm</a:t>
            </a:r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836613"/>
            <a:ext cx="2176463" cy="17938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/>
          <a:srcRect t="1776" r="10609"/>
          <a:stretch>
            <a:fillRect/>
          </a:stretch>
        </p:blipFill>
        <p:spPr bwMode="auto">
          <a:xfrm>
            <a:off x="4491038" y="2997200"/>
            <a:ext cx="2060575" cy="18637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0050" y="2998788"/>
            <a:ext cx="1871663" cy="183038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0" y="3017838"/>
            <a:ext cx="1827213" cy="18383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013" y="2465388"/>
            <a:ext cx="1382712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284288"/>
            <a:ext cx="11731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 bwMode="auto">
          <a:xfrm flipH="1" flipV="1">
            <a:off x="3851275" y="1057275"/>
            <a:ext cx="0" cy="57150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flipH="1" flipV="1">
            <a:off x="4143375" y="1289050"/>
            <a:ext cx="0" cy="39528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 bwMode="auto">
          <a:xfrm>
            <a:off x="3852863" y="1150938"/>
            <a:ext cx="273050" cy="192087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27"/>
          <p:cNvSpPr txBox="1">
            <a:spLocks noChangeArrowheads="1"/>
          </p:cNvSpPr>
          <p:nvPr/>
        </p:nvSpPr>
        <p:spPr bwMode="auto">
          <a:xfrm>
            <a:off x="3946525" y="919163"/>
            <a:ext cx="60007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8.9mm</a:t>
            </a:r>
            <a:endParaRPr lang="zh-CN" altLang="en-US" sz="1200"/>
          </a:p>
        </p:txBody>
      </p:sp>
      <p:sp>
        <p:nvSpPr>
          <p:cNvPr id="15" name="TextBox 14"/>
          <p:cNvSpPr txBox="1"/>
          <p:nvPr/>
        </p:nvSpPr>
        <p:spPr>
          <a:xfrm>
            <a:off x="485775" y="1752600"/>
            <a:ext cx="2682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19125" y="1909763"/>
            <a:ext cx="304800" cy="1587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50323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盒模内切浇口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方案二 潜伏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模号</a:t>
            </a:r>
            <a:r>
              <a:rPr lang="en-US" altLang="zh-CN" sz="2400" dirty="0" smtClean="0"/>
              <a:t>QJ-13536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238" y="2198688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47963" y="2652713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35238" y="4449763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08500" y="4456113"/>
            <a:ext cx="1008063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3706813" y="2914650"/>
            <a:ext cx="309562" cy="2714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0" name="TextBox 29"/>
          <p:cNvSpPr txBox="1">
            <a:spLocks noChangeArrowheads="1"/>
          </p:cNvSpPr>
          <p:nvPr/>
        </p:nvSpPr>
        <p:spPr bwMode="auto">
          <a:xfrm>
            <a:off x="3957638" y="2711450"/>
            <a:ext cx="5762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sp>
        <p:nvSpPr>
          <p:cNvPr id="25621" name="TextBox 29"/>
          <p:cNvSpPr txBox="1">
            <a:spLocks noChangeArrowheads="1"/>
          </p:cNvSpPr>
          <p:nvPr/>
        </p:nvSpPr>
        <p:spPr bwMode="auto">
          <a:xfrm>
            <a:off x="5262563" y="2973388"/>
            <a:ext cx="5064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678488" y="3162300"/>
            <a:ext cx="333375" cy="4111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3744913" y="4627563"/>
            <a:ext cx="252412" cy="2794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51275" y="4843463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 flipV="1">
            <a:off x="6062663" y="4752975"/>
            <a:ext cx="309562" cy="1809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51575" y="4879975"/>
            <a:ext cx="5762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8135938" y="4289425"/>
            <a:ext cx="107950" cy="7778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8" name="TextBox 33"/>
          <p:cNvSpPr txBox="1">
            <a:spLocks noChangeArrowheads="1"/>
          </p:cNvSpPr>
          <p:nvPr/>
        </p:nvSpPr>
        <p:spPr bwMode="auto">
          <a:xfrm>
            <a:off x="7788275" y="5054600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709988" y="4106863"/>
            <a:ext cx="68262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708400" y="4171950"/>
            <a:ext cx="0" cy="149225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379788" y="3386138"/>
            <a:ext cx="365125" cy="6191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40000" y="3162300"/>
            <a:ext cx="95091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43" name="直接连接符 42"/>
          <p:cNvCxnSpPr>
            <a:stCxn id="44" idx="3"/>
          </p:cNvCxnSpPr>
          <p:nvPr/>
        </p:nvCxnSpPr>
        <p:spPr>
          <a:xfrm>
            <a:off x="2354263" y="3883025"/>
            <a:ext cx="1352550" cy="3635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03350" y="3759200"/>
            <a:ext cx="95091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2.5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22.5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2566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613" y="3652838"/>
            <a:ext cx="5238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331788" y="4614863"/>
            <a:ext cx="15049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切刀端面尺寸：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0.9*10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4063" y="3036888"/>
            <a:ext cx="288925" cy="2476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566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836613"/>
            <a:ext cx="3709987" cy="19907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1" name="Object 17"/>
          <p:cNvGraphicFramePr>
            <a:graphicFrameLocks noChangeAspect="1"/>
          </p:cNvGraphicFramePr>
          <p:nvPr/>
        </p:nvGraphicFramePr>
        <p:xfrm>
          <a:off x="4252913" y="0"/>
          <a:ext cx="4891087" cy="4437063"/>
        </p:xfrm>
        <a:graphic>
          <a:graphicData uri="http://schemas.openxmlformats.org/presentationml/2006/ole">
            <p:oleObj spid="_x0000_s26631" name="Image" r:id="rId3" imgW="8228571" imgH="8711111" progId="">
              <p:embed/>
            </p:oleObj>
          </a:graphicData>
        </a:graphic>
      </p:graphicFrame>
      <p:sp>
        <p:nvSpPr>
          <p:cNvPr id="11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微软雅黑" pitchFamily="34" charset="-122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ltGray">
          <a:xfrm flipV="1">
            <a:off x="0" y="4267200"/>
            <a:ext cx="9144000" cy="11064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微软雅黑" pitchFamily="34" charset="-122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ltGray">
          <a:xfrm>
            <a:off x="1476375" y="5157788"/>
            <a:ext cx="7129463" cy="5048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微软雅黑" pitchFamily="34" charset="-122"/>
            </a:endParaRPr>
          </a:p>
        </p:txBody>
      </p:sp>
      <p:pic>
        <p:nvPicPr>
          <p:cNvPr id="26635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0"/>
            <a:ext cx="76676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1676400" y="521493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Arial" charset="0"/>
                <a:ea typeface="微软雅黑" pitchFamily="34" charset="-122"/>
              </a:rPr>
              <a:t>模内时序控制自动化应用</a:t>
            </a:r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1476375" y="4437063"/>
            <a:ext cx="5429250" cy="4000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28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微软雅黑"/>
                <a:ea typeface="微软雅黑"/>
              </a:rPr>
              <a:t>烟台海得力克模具自动化有限公司</a:t>
            </a: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1500188" y="2000250"/>
            <a:ext cx="6000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>
                <a:solidFill>
                  <a:schemeClr val="hlink"/>
                </a:solidFill>
                <a:latin typeface="Arial" charset="0"/>
                <a:ea typeface="微软雅黑" pitchFamily="34" charset="-122"/>
              </a:rPr>
              <a:t>Thanks!</a:t>
            </a:r>
            <a:endParaRPr lang="zh-CN" altLang="en-US" sz="6000" b="1">
              <a:solidFill>
                <a:schemeClr val="hlink"/>
              </a:solidFill>
              <a:latin typeface="Arial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235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913" y="825500"/>
            <a:ext cx="2698750" cy="18351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3" y="836613"/>
            <a:ext cx="3238500" cy="203041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38" y="3300413"/>
            <a:ext cx="1789112" cy="17843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5075" y="3300413"/>
            <a:ext cx="1995488" cy="17843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4700" y="3327400"/>
            <a:ext cx="1804988" cy="176053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5663" y="1136650"/>
            <a:ext cx="11922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90563" y="1824038"/>
            <a:ext cx="266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874713" y="1903413"/>
            <a:ext cx="258762" cy="2047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8338" y="2184400"/>
            <a:ext cx="1208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323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盒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2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潜伏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 smtClean="0"/>
              <a:t>QJ-</a:t>
            </a:r>
            <a:r>
              <a:rPr lang="en-US" altLang="zh-CN" sz="2400" dirty="0"/>
              <a:t>13586 </a:t>
            </a:r>
            <a:r>
              <a:rPr lang="en-US" altLang="zh-CN" sz="2400" dirty="0" smtClean="0"/>
              <a:t>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24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555875" y="2682875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313" y="4660900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9938" y="4664075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083050" y="3200400"/>
            <a:ext cx="17463" cy="3683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6350" y="2924175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8238" name="TextBox 29"/>
          <p:cNvSpPr txBox="1">
            <a:spLocks noChangeArrowheads="1"/>
          </p:cNvSpPr>
          <p:nvPr/>
        </p:nvSpPr>
        <p:spPr bwMode="auto">
          <a:xfrm>
            <a:off x="6807200" y="981075"/>
            <a:ext cx="506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 flipV="1">
            <a:off x="6350000" y="981075"/>
            <a:ext cx="509588" cy="1444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4043363" y="4678363"/>
            <a:ext cx="290512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4950" y="4748213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6121400" y="2413000"/>
            <a:ext cx="596900" cy="23018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70663" y="2643188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964488" y="4486275"/>
            <a:ext cx="9525" cy="75247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5" name="TextBox 33"/>
          <p:cNvSpPr txBox="1">
            <a:spLocks noChangeArrowheads="1"/>
          </p:cNvSpPr>
          <p:nvPr/>
        </p:nvSpPr>
        <p:spPr bwMode="auto">
          <a:xfrm>
            <a:off x="7659688" y="5229225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4029075" y="4221163"/>
            <a:ext cx="107950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037013" y="4435475"/>
            <a:ext cx="0" cy="92075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419475" y="3568700"/>
            <a:ext cx="663575" cy="6223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20963" y="3322638"/>
            <a:ext cx="950912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2339975" y="4192588"/>
            <a:ext cx="1689100" cy="2936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73213" y="4191000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pic>
        <p:nvPicPr>
          <p:cNvPr id="8252" name="Picture 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9275" y="3757613"/>
            <a:ext cx="3635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206375" y="4500563"/>
            <a:ext cx="11176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1*8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5892800" y="4624388"/>
            <a:ext cx="290513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70588" y="472440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584825" y="3582988"/>
            <a:ext cx="385763" cy="29686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48263" y="3284538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74013" y="1270000"/>
            <a:ext cx="1046162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dirty="0">
                <a:latin typeface="+mn-ea"/>
                <a:ea typeface="+mn-ea"/>
              </a:rPr>
              <a:t>离产品表面</a:t>
            </a:r>
            <a:r>
              <a:rPr lang="en-US" altLang="zh-CN" sz="1000" dirty="0">
                <a:latin typeface="+mn-ea"/>
                <a:ea typeface="+mn-ea"/>
              </a:rPr>
              <a:t>1mm</a:t>
            </a:r>
            <a:endParaRPr lang="zh-CN" altLang="en-US" sz="1000" dirty="0">
              <a:latin typeface="+mn-ea"/>
              <a:ea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42225" y="836613"/>
            <a:ext cx="890588" cy="3079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SEC:A-A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3132138" y="1189038"/>
            <a:ext cx="1260475" cy="1277937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3967163" y="965200"/>
            <a:ext cx="434975" cy="2222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 flipV="1">
            <a:off x="2700338" y="2244725"/>
            <a:ext cx="434975" cy="2222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3" name="TextBox 53"/>
          <p:cNvSpPr txBox="1">
            <a:spLocks noChangeArrowheads="1"/>
          </p:cNvSpPr>
          <p:nvPr/>
        </p:nvSpPr>
        <p:spPr bwMode="auto">
          <a:xfrm>
            <a:off x="4124325" y="708025"/>
            <a:ext cx="28892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A</a:t>
            </a:r>
            <a:endParaRPr lang="zh-CN" altLang="en-US" sz="1400"/>
          </a:p>
        </p:txBody>
      </p:sp>
      <p:sp>
        <p:nvSpPr>
          <p:cNvPr id="8264" name="TextBox 54"/>
          <p:cNvSpPr txBox="1">
            <a:spLocks noChangeArrowheads="1"/>
          </p:cNvSpPr>
          <p:nvPr/>
        </p:nvSpPr>
        <p:spPr bwMode="auto">
          <a:xfrm>
            <a:off x="2646363" y="2363788"/>
            <a:ext cx="28892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A</a:t>
            </a:r>
            <a:endParaRPr lang="zh-CN" altLang="en-US" sz="1400"/>
          </a:p>
        </p:txBody>
      </p:sp>
      <p:cxnSp>
        <p:nvCxnSpPr>
          <p:cNvPr id="57" name="直接连接符 56"/>
          <p:cNvCxnSpPr/>
          <p:nvPr/>
        </p:nvCxnSpPr>
        <p:spPr bwMode="auto">
          <a:xfrm flipH="1" flipV="1">
            <a:off x="3930650" y="1239838"/>
            <a:ext cx="0" cy="28892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 bwMode="auto">
          <a:xfrm flipH="1" flipV="1">
            <a:off x="4268788" y="1338263"/>
            <a:ext cx="0" cy="29527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 bwMode="auto">
          <a:xfrm>
            <a:off x="3930650" y="1282700"/>
            <a:ext cx="354013" cy="111125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8" name="TextBox 27"/>
          <p:cNvSpPr txBox="1">
            <a:spLocks noChangeArrowheads="1"/>
          </p:cNvSpPr>
          <p:nvPr/>
        </p:nvSpPr>
        <p:spPr bwMode="auto">
          <a:xfrm>
            <a:off x="3402013" y="1125538"/>
            <a:ext cx="512762" cy="2778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8mm</a:t>
            </a:r>
            <a:endParaRPr lang="zh-CN" altLang="en-US" sz="1200"/>
          </a:p>
        </p:txBody>
      </p:sp>
      <p:pic>
        <p:nvPicPr>
          <p:cNvPr id="8269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2813" y="2582863"/>
            <a:ext cx="1335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0475" y="842963"/>
            <a:ext cx="3422650" cy="22256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8600" y="3322638"/>
            <a:ext cx="1754188" cy="174148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0963" y="3317875"/>
            <a:ext cx="1765300" cy="1738313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1525" y="3306763"/>
            <a:ext cx="1792288" cy="176053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3" y="1136650"/>
            <a:ext cx="11922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90563" y="1824038"/>
            <a:ext cx="266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874713" y="1903413"/>
            <a:ext cx="258762" cy="2047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8338" y="2184400"/>
            <a:ext cx="1208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323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盒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3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潜伏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 smtClean="0"/>
              <a:t>QJ-</a:t>
            </a:r>
            <a:r>
              <a:rPr lang="en-US" altLang="zh-CN" sz="2400" dirty="0"/>
              <a:t>13586 </a:t>
            </a:r>
            <a:r>
              <a:rPr lang="en-US" altLang="zh-CN" sz="2400" dirty="0" smtClean="0"/>
              <a:t>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12.6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555875" y="2682875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pic>
        <p:nvPicPr>
          <p:cNvPr id="9257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836613"/>
            <a:ext cx="2305050" cy="186531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9258" name="Picture 4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2492375"/>
            <a:ext cx="15541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27313" y="4660900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9938" y="4664075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957638" y="3200400"/>
            <a:ext cx="142875" cy="4746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6350" y="2924175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9263" name="TextBox 29"/>
          <p:cNvSpPr txBox="1">
            <a:spLocks noChangeArrowheads="1"/>
          </p:cNvSpPr>
          <p:nvPr/>
        </p:nvSpPr>
        <p:spPr bwMode="auto">
          <a:xfrm>
            <a:off x="6510338" y="1144588"/>
            <a:ext cx="506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1" name="直接连接符 30"/>
          <p:cNvCxnSpPr>
            <a:stCxn id="9263" idx="1"/>
          </p:cNvCxnSpPr>
          <p:nvPr/>
        </p:nvCxnSpPr>
        <p:spPr>
          <a:xfrm flipH="1" flipV="1">
            <a:off x="6189663" y="1052513"/>
            <a:ext cx="320675" cy="2301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3889375" y="4624388"/>
            <a:ext cx="290513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7163" y="472440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5829300" y="2468563"/>
            <a:ext cx="596900" cy="2301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78563" y="269875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 flipV="1">
            <a:off x="7885113" y="4348163"/>
            <a:ext cx="79375" cy="8905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0" name="TextBox 33"/>
          <p:cNvSpPr txBox="1">
            <a:spLocks noChangeArrowheads="1"/>
          </p:cNvSpPr>
          <p:nvPr/>
        </p:nvSpPr>
        <p:spPr bwMode="auto">
          <a:xfrm>
            <a:off x="7659688" y="5229225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824288" y="4151313"/>
            <a:ext cx="212725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830638" y="4273550"/>
            <a:ext cx="0" cy="182563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419475" y="3568700"/>
            <a:ext cx="511175" cy="5826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20963" y="3322638"/>
            <a:ext cx="950912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2339975" y="4192588"/>
            <a:ext cx="1497013" cy="15716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73213" y="4191000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pic>
        <p:nvPicPr>
          <p:cNvPr id="9277" name="Picture 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9275" y="3757613"/>
            <a:ext cx="3635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206375" y="4500563"/>
            <a:ext cx="11176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2*8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5892800" y="4624388"/>
            <a:ext cx="290513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70588" y="472440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584825" y="3582988"/>
            <a:ext cx="290513" cy="2762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48263" y="3284538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96250" y="1989138"/>
            <a:ext cx="1047750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dirty="0">
                <a:latin typeface="+mn-ea"/>
                <a:ea typeface="+mn-ea"/>
              </a:rPr>
              <a:t>离产品表面</a:t>
            </a:r>
            <a:r>
              <a:rPr lang="en-US" altLang="zh-CN" sz="1000" dirty="0">
                <a:latin typeface="+mn-ea"/>
                <a:ea typeface="+mn-ea"/>
              </a:rPr>
              <a:t>1mm</a:t>
            </a:r>
            <a:endParaRPr lang="zh-CN" altLang="en-US" sz="1000" dirty="0">
              <a:latin typeface="+mn-ea"/>
              <a:ea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42225" y="836613"/>
            <a:ext cx="890588" cy="3079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SEC:A-A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3132138" y="1189038"/>
            <a:ext cx="1260475" cy="1277937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3967163" y="965200"/>
            <a:ext cx="434975" cy="2222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 flipV="1">
            <a:off x="2700338" y="2244725"/>
            <a:ext cx="434975" cy="2222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8" name="TextBox 53"/>
          <p:cNvSpPr txBox="1">
            <a:spLocks noChangeArrowheads="1"/>
          </p:cNvSpPr>
          <p:nvPr/>
        </p:nvSpPr>
        <p:spPr bwMode="auto">
          <a:xfrm>
            <a:off x="4124325" y="708025"/>
            <a:ext cx="28892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A</a:t>
            </a:r>
            <a:endParaRPr lang="zh-CN" altLang="en-US" sz="1400"/>
          </a:p>
        </p:txBody>
      </p:sp>
      <p:sp>
        <p:nvSpPr>
          <p:cNvPr id="9289" name="TextBox 54"/>
          <p:cNvSpPr txBox="1">
            <a:spLocks noChangeArrowheads="1"/>
          </p:cNvSpPr>
          <p:nvPr/>
        </p:nvSpPr>
        <p:spPr bwMode="auto">
          <a:xfrm>
            <a:off x="2646363" y="2363788"/>
            <a:ext cx="28892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A</a:t>
            </a:r>
            <a:endParaRPr lang="zh-CN" altLang="en-US" sz="1400"/>
          </a:p>
        </p:txBody>
      </p:sp>
      <p:cxnSp>
        <p:nvCxnSpPr>
          <p:cNvPr id="57" name="直接连接符 56"/>
          <p:cNvCxnSpPr/>
          <p:nvPr/>
        </p:nvCxnSpPr>
        <p:spPr bwMode="auto">
          <a:xfrm flipH="1" flipV="1">
            <a:off x="3563938" y="1393825"/>
            <a:ext cx="0" cy="26035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 bwMode="auto">
          <a:xfrm flipH="1" flipV="1">
            <a:off x="3971925" y="1452563"/>
            <a:ext cx="0" cy="39211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 bwMode="auto">
          <a:xfrm>
            <a:off x="3563938" y="1449388"/>
            <a:ext cx="412750" cy="18415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93" name="TextBox 27"/>
          <p:cNvSpPr txBox="1">
            <a:spLocks noChangeArrowheads="1"/>
          </p:cNvSpPr>
          <p:nvPr/>
        </p:nvSpPr>
        <p:spPr bwMode="auto">
          <a:xfrm>
            <a:off x="3670300" y="1146175"/>
            <a:ext cx="509588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7mm</a:t>
            </a:r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836613"/>
            <a:ext cx="3373437" cy="200183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25" y="3346450"/>
            <a:ext cx="1782763" cy="159543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/>
          <a:srcRect l="5792" t="-890" r="4625" b="26399"/>
          <a:stretch>
            <a:fillRect/>
          </a:stretch>
        </p:blipFill>
        <p:spPr bwMode="auto">
          <a:xfrm>
            <a:off x="2627313" y="3333750"/>
            <a:ext cx="1620837" cy="160813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2638" y="3357563"/>
            <a:ext cx="1585912" cy="156368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3" y="1136650"/>
            <a:ext cx="11922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90563" y="1824038"/>
            <a:ext cx="2667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874713" y="1903413"/>
            <a:ext cx="258762" cy="2047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8338" y="2184400"/>
            <a:ext cx="1208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323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华文黑体"/>
              </a:rPr>
              <a:t>盒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4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 牛角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 smtClean="0"/>
              <a:t>QJ-</a:t>
            </a:r>
            <a:r>
              <a:rPr lang="en-US" altLang="zh-CN" sz="2400" dirty="0"/>
              <a:t>13586 </a:t>
            </a:r>
            <a:r>
              <a:rPr lang="en-US" altLang="zh-CN" sz="2400" dirty="0" smtClean="0"/>
              <a:t>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48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一次进浇截面积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12.6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555875" y="2682875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5363" y="836613"/>
            <a:ext cx="1174750" cy="3079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切刀厚</a:t>
            </a: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2.0mm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313" y="4541838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2638" y="4510088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921125" y="3222625"/>
            <a:ext cx="46038" cy="5048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8238" y="2976563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10286" name="TextBox 29"/>
          <p:cNvSpPr txBox="1">
            <a:spLocks noChangeArrowheads="1"/>
          </p:cNvSpPr>
          <p:nvPr/>
        </p:nvSpPr>
        <p:spPr bwMode="auto">
          <a:xfrm>
            <a:off x="6399213" y="571500"/>
            <a:ext cx="506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178550" y="709613"/>
            <a:ext cx="244475" cy="2873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3889375" y="4408488"/>
            <a:ext cx="290513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7163" y="450850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5761038" y="2205038"/>
            <a:ext cx="596900" cy="2301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42038" y="2400300"/>
            <a:ext cx="523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 flipV="1">
            <a:off x="7893050" y="4149725"/>
            <a:ext cx="80963" cy="8890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3" name="TextBox 33"/>
          <p:cNvSpPr txBox="1">
            <a:spLocks noChangeArrowheads="1"/>
          </p:cNvSpPr>
          <p:nvPr/>
        </p:nvSpPr>
        <p:spPr bwMode="auto">
          <a:xfrm>
            <a:off x="7667625" y="5030788"/>
            <a:ext cx="911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824288" y="3952875"/>
            <a:ext cx="212725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830638" y="4057650"/>
            <a:ext cx="0" cy="182563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419475" y="3352800"/>
            <a:ext cx="511175" cy="5826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13025" y="3328988"/>
            <a:ext cx="950913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44" name="直接连接符 43"/>
          <p:cNvCxnSpPr>
            <a:stCxn id="47" idx="3"/>
          </p:cNvCxnSpPr>
          <p:nvPr/>
        </p:nvCxnSpPr>
        <p:spPr>
          <a:xfrm flipV="1">
            <a:off x="2522538" y="4152900"/>
            <a:ext cx="1263650" cy="1619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73213" y="4191000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pic>
        <p:nvPicPr>
          <p:cNvPr id="10300" name="Picture 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688" y="3727450"/>
            <a:ext cx="3635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265113" y="4470400"/>
            <a:ext cx="11176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2*8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5768975" y="4408488"/>
            <a:ext cx="290513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10263" y="448310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483225" y="3263900"/>
            <a:ext cx="269875" cy="3794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24438" y="3068638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pic>
        <p:nvPicPr>
          <p:cNvPr id="10306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5175" y="2592388"/>
            <a:ext cx="12446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7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1625" y="857250"/>
            <a:ext cx="2093913" cy="1820863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27988" y="1368425"/>
            <a:ext cx="1047750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dirty="0">
                <a:latin typeface="+mn-ea"/>
                <a:ea typeface="+mn-ea"/>
              </a:rPr>
              <a:t>离产品表面</a:t>
            </a:r>
            <a:r>
              <a:rPr lang="en-US" altLang="zh-CN" sz="1000" dirty="0">
                <a:latin typeface="+mn-ea"/>
                <a:ea typeface="+mn-ea"/>
              </a:rPr>
              <a:t>1mm</a:t>
            </a:r>
            <a:endParaRPr lang="zh-CN" altLang="en-US" sz="1000" dirty="0">
              <a:latin typeface="+mn-ea"/>
              <a:ea typeface="+mn-ea"/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 flipH="1" flipV="1">
            <a:off x="3683000" y="1231900"/>
            <a:ext cx="0" cy="26193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 bwMode="auto">
          <a:xfrm flipH="1" flipV="1">
            <a:off x="4089400" y="1290638"/>
            <a:ext cx="0" cy="39370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 bwMode="auto">
          <a:xfrm>
            <a:off x="3683000" y="1289050"/>
            <a:ext cx="411163" cy="182563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3" name="TextBox 27"/>
          <p:cNvSpPr txBox="1">
            <a:spLocks noChangeArrowheads="1"/>
          </p:cNvSpPr>
          <p:nvPr/>
        </p:nvSpPr>
        <p:spPr bwMode="auto">
          <a:xfrm>
            <a:off x="3789363" y="984250"/>
            <a:ext cx="601662" cy="2778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7mm</a:t>
            </a:r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098550"/>
            <a:ext cx="1441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3075" y="1755775"/>
            <a:ext cx="2682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88963" y="1917700"/>
            <a:ext cx="303212" cy="1587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9738" y="2190750"/>
            <a:ext cx="1208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323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盒</a:t>
            </a:r>
            <a:r>
              <a:rPr lang="en-US" altLang="zh-CN" sz="2400" dirty="0"/>
              <a:t>239A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模内切浇口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1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 搭接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QJ-13581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9675" y="2538413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213100"/>
            <a:ext cx="1925637" cy="18002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13100"/>
            <a:ext cx="1976437" cy="1801813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7650" y="3213100"/>
            <a:ext cx="2030413" cy="18002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12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" y="2498725"/>
            <a:ext cx="1628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900113" y="3140075"/>
            <a:ext cx="287337" cy="21748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1276" name="组合 9"/>
          <p:cNvGrpSpPr>
            <a:grpSpLocks/>
          </p:cNvGrpSpPr>
          <p:nvPr/>
        </p:nvGrpSpPr>
        <p:grpSpPr bwMode="auto">
          <a:xfrm>
            <a:off x="2484438" y="836613"/>
            <a:ext cx="1938337" cy="1655762"/>
            <a:chOff x="3022081" y="1034976"/>
            <a:chExt cx="1938807" cy="1655837"/>
          </a:xfrm>
        </p:grpSpPr>
        <p:pic>
          <p:nvPicPr>
            <p:cNvPr id="11329" name="Picture 7"/>
            <p:cNvPicPr>
              <a:picLocks noChangeAspect="1" noChangeArrowheads="1"/>
            </p:cNvPicPr>
            <p:nvPr/>
          </p:nvPicPr>
          <p:blipFill>
            <a:blip r:embed="rId7"/>
            <a:srcRect l="12228"/>
            <a:stretch>
              <a:fillRect/>
            </a:stretch>
          </p:blipFill>
          <p:spPr bwMode="auto">
            <a:xfrm>
              <a:off x="3022081" y="1034976"/>
              <a:ext cx="1938807" cy="165583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ash"/>
              <a:miter lim="800000"/>
              <a:headEnd/>
              <a:tailEnd/>
            </a:ln>
          </p:spPr>
        </p:pic>
        <p:cxnSp>
          <p:nvCxnSpPr>
            <p:cNvPr id="18" name="直接连接符 17"/>
            <p:cNvCxnSpPr/>
            <p:nvPr/>
          </p:nvCxnSpPr>
          <p:spPr bwMode="auto">
            <a:xfrm flipV="1">
              <a:off x="3935114" y="1574750"/>
              <a:ext cx="66691" cy="179395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 bwMode="auto">
            <a:xfrm>
              <a:off x="3955757" y="1674767"/>
              <a:ext cx="301698" cy="17304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32" name="TextBox 20"/>
            <p:cNvSpPr txBox="1">
              <a:spLocks noChangeArrowheads="1"/>
            </p:cNvSpPr>
            <p:nvPr/>
          </p:nvSpPr>
          <p:spPr bwMode="auto">
            <a:xfrm rot="1800000">
              <a:off x="3979575" y="1474733"/>
              <a:ext cx="506536" cy="2746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/>
                <a:t>8mm</a:t>
              </a:r>
              <a:endParaRPr lang="zh-CN" altLang="en-US" sz="1200"/>
            </a:p>
          </p:txBody>
        </p:sp>
        <p:cxnSp>
          <p:nvCxnSpPr>
            <p:cNvPr id="30" name="直接连接符 29"/>
            <p:cNvCxnSpPr/>
            <p:nvPr/>
          </p:nvCxnSpPr>
          <p:spPr bwMode="auto">
            <a:xfrm flipV="1">
              <a:off x="4224109" y="1736683"/>
              <a:ext cx="66691" cy="179395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411413" y="4591050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00563" y="4610100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3730625" y="3032125"/>
            <a:ext cx="158750" cy="40798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3698875" y="4119563"/>
            <a:ext cx="290513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76663" y="4221163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8031163" y="3860800"/>
            <a:ext cx="39687" cy="12033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TextBox 33"/>
          <p:cNvSpPr txBox="1">
            <a:spLocks noChangeArrowheads="1"/>
          </p:cNvSpPr>
          <p:nvPr/>
        </p:nvSpPr>
        <p:spPr bwMode="auto">
          <a:xfrm>
            <a:off x="7764463" y="5054600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633788" y="3784600"/>
            <a:ext cx="212725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640138" y="3768725"/>
            <a:ext cx="0" cy="182563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42" idx="3"/>
          </p:cNvCxnSpPr>
          <p:nvPr/>
        </p:nvCxnSpPr>
        <p:spPr>
          <a:xfrm>
            <a:off x="3362325" y="3048000"/>
            <a:ext cx="377825" cy="7191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11413" y="2924175"/>
            <a:ext cx="950912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2332038" y="3868738"/>
            <a:ext cx="1290637" cy="15716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82713" y="4119563"/>
            <a:ext cx="949325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cxnSp>
        <p:nvCxnSpPr>
          <p:cNvPr id="45" name="直接连接符 44"/>
          <p:cNvCxnSpPr/>
          <p:nvPr/>
        </p:nvCxnSpPr>
        <p:spPr>
          <a:xfrm flipH="1" flipV="1">
            <a:off x="5870575" y="4518025"/>
            <a:ext cx="290513" cy="1095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11863" y="4592638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5670550" y="3336925"/>
            <a:ext cx="269875" cy="1905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11763" y="3141663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pic>
        <p:nvPicPr>
          <p:cNvPr id="1129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888" y="3870325"/>
            <a:ext cx="4587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565150" y="4843463"/>
            <a:ext cx="11176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2*8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92525" y="2770188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graphicFrame>
        <p:nvGraphicFramePr>
          <p:cNvPr id="11335" name="Group 71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/>
              <a:tblGrid>
                <a:gridCol w="782638"/>
                <a:gridCol w="1249362"/>
                <a:gridCol w="1152525"/>
                <a:gridCol w="1343025"/>
                <a:gridCol w="1104900"/>
                <a:gridCol w="92233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浇口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长（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宽（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切刀顶出高度（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排挤量体积（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mm³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数量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A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8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2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1.5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24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1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一次进浇截面积（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mm²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12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二次进浇截面积（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mm²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16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8500" y="827088"/>
            <a:ext cx="4173538" cy="23145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849313"/>
            <a:ext cx="2089150" cy="17113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43000"/>
            <a:ext cx="13684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连接符 17"/>
          <p:cNvCxnSpPr/>
          <p:nvPr/>
        </p:nvCxnSpPr>
        <p:spPr bwMode="auto">
          <a:xfrm flipV="1">
            <a:off x="3109913" y="1350963"/>
            <a:ext cx="120650" cy="16668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 flipV="1">
            <a:off x="3324225" y="1512888"/>
            <a:ext cx="131763" cy="17303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 bwMode="auto">
          <a:xfrm>
            <a:off x="3176588" y="1430338"/>
            <a:ext cx="254000" cy="141287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20"/>
          <p:cNvSpPr txBox="1">
            <a:spLocks noChangeArrowheads="1"/>
          </p:cNvSpPr>
          <p:nvPr/>
        </p:nvSpPr>
        <p:spPr bwMode="auto">
          <a:xfrm rot="2251222">
            <a:off x="3165475" y="1212850"/>
            <a:ext cx="509588" cy="2778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/>
              <a:t>7mm</a:t>
            </a:r>
            <a:endParaRPr lang="zh-CN" altLang="en-US" sz="1200"/>
          </a:p>
        </p:txBody>
      </p:sp>
      <p:sp>
        <p:nvSpPr>
          <p:cNvPr id="13" name="TextBox 12"/>
          <p:cNvSpPr txBox="1"/>
          <p:nvPr/>
        </p:nvSpPr>
        <p:spPr>
          <a:xfrm>
            <a:off x="503238" y="1746250"/>
            <a:ext cx="2682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36588" y="1903413"/>
            <a:ext cx="303212" cy="1587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4663" y="2184400"/>
            <a:ext cx="1208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323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控制盒模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内切浇口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 潜伏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QJ-13581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313" y="2540000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pic>
        <p:nvPicPr>
          <p:cNvPr id="123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3933825"/>
            <a:ext cx="3143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7188" y="4652963"/>
            <a:ext cx="111918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1*8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1230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1563" y="3311525"/>
            <a:ext cx="2014537" cy="16192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230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08350"/>
            <a:ext cx="1924050" cy="16605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230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3287713"/>
            <a:ext cx="2073275" cy="168116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349500" y="4529138"/>
            <a:ext cx="1008063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81525" y="4559300"/>
            <a:ext cx="1008063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3889375" y="3187700"/>
            <a:ext cx="158750" cy="4064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3986213" y="4552950"/>
            <a:ext cx="290512" cy="1095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64000" y="4652963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8051800" y="4292600"/>
            <a:ext cx="266700" cy="7969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1" name="TextBox 33"/>
          <p:cNvSpPr txBox="1">
            <a:spLocks noChangeArrowheads="1"/>
          </p:cNvSpPr>
          <p:nvPr/>
        </p:nvSpPr>
        <p:spPr bwMode="auto">
          <a:xfrm>
            <a:off x="7583488" y="5162550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3921125" y="4076700"/>
            <a:ext cx="127000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919538" y="4210050"/>
            <a:ext cx="0" cy="182563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419475" y="3141663"/>
            <a:ext cx="563563" cy="9001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86038" y="3001963"/>
            <a:ext cx="950912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35" name="直接连接符 34"/>
          <p:cNvCxnSpPr>
            <a:stCxn id="36" idx="3"/>
          </p:cNvCxnSpPr>
          <p:nvPr/>
        </p:nvCxnSpPr>
        <p:spPr>
          <a:xfrm>
            <a:off x="2195513" y="4129088"/>
            <a:ext cx="1716087" cy="1714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46188" y="4005263"/>
            <a:ext cx="949325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6084888" y="4465638"/>
            <a:ext cx="290512" cy="1095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24588" y="454025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5813425" y="3187700"/>
            <a:ext cx="342900" cy="40640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51275" y="2924175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graphicFrame>
        <p:nvGraphicFramePr>
          <p:cNvPr id="12358" name="Group 70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/>
              <a:tblGrid>
                <a:gridCol w="782638"/>
                <a:gridCol w="1249362"/>
                <a:gridCol w="1152525"/>
                <a:gridCol w="1343025"/>
                <a:gridCol w="1104900"/>
                <a:gridCol w="92233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浇口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长（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宽（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切刀顶出高度（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排挤量体积（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mm³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数量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A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7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1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21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1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一次进浇截面积（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mm²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12.6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二次进浇截面积（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mm²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32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508625" y="2928938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pic>
        <p:nvPicPr>
          <p:cNvPr id="1235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438" y="2527300"/>
            <a:ext cx="144303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直接连接符 52"/>
          <p:cNvCxnSpPr/>
          <p:nvPr/>
        </p:nvCxnSpPr>
        <p:spPr>
          <a:xfrm>
            <a:off x="4054475" y="4076700"/>
            <a:ext cx="0" cy="322263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5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849313"/>
            <a:ext cx="3817937" cy="207486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503238" y="176213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控制盒模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内切浇口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3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 牛角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QJ-13581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463" y="6362700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950" y="904875"/>
            <a:ext cx="3263900" cy="228123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925" y="3344863"/>
            <a:ext cx="1958975" cy="17589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0" y="3344863"/>
            <a:ext cx="1935163" cy="17589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9200" y="3344863"/>
            <a:ext cx="1938338" cy="17399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238" y="960438"/>
            <a:ext cx="16113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8016875" y="4097338"/>
            <a:ext cx="107950" cy="336550"/>
          </a:xfrm>
          <a:prstGeom prst="rect">
            <a:avLst/>
          </a:prstGeom>
          <a:solidFill>
            <a:srgbClr val="FF00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76275" y="2635250"/>
            <a:ext cx="12080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graphicFrame>
        <p:nvGraphicFramePr>
          <p:cNvPr id="13390" name="Group 78"/>
          <p:cNvGraphicFramePr>
            <a:graphicFrameLocks noGrp="1"/>
          </p:cNvGraphicFramePr>
          <p:nvPr/>
        </p:nvGraphicFramePr>
        <p:xfrm>
          <a:off x="307975" y="5124450"/>
          <a:ext cx="6554788" cy="1189038"/>
        </p:xfrm>
        <a:graphic>
          <a:graphicData uri="http://schemas.openxmlformats.org/drawingml/2006/table">
            <a:tbl>
              <a:tblPr/>
              <a:tblGrid>
                <a:gridCol w="782638"/>
                <a:gridCol w="1249362"/>
                <a:gridCol w="1152525"/>
                <a:gridCol w="1343025"/>
                <a:gridCol w="1104900"/>
                <a:gridCol w="92233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浇口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长（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宽（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切刀顶出高度（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排挤量体积（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mm³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数量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A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7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1.8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3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24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1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一次进浇截面积（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mm²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12.6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二次进浇截面积（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mm²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）</a:t>
                      </a: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8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91441" marR="91441" marT="45773" marB="457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138488" y="2943225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</a:t>
            </a:r>
            <a:r>
              <a:rPr lang="en-US" altLang="zh-CN" sz="1400" dirty="0">
                <a:latin typeface="+mn-ea"/>
                <a:ea typeface="+mn-ea"/>
              </a:rPr>
              <a:t>A</a:t>
            </a:r>
            <a:r>
              <a:rPr lang="zh-CN" altLang="en-US" sz="1400" dirty="0">
                <a:latin typeface="+mn-ea"/>
                <a:ea typeface="+mn-ea"/>
              </a:rPr>
              <a:t>浇口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84438" y="4676775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切浇口之前切刀位置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0563" y="4703763"/>
            <a:ext cx="100806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切浇口之后切刀位置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4086225" y="3284538"/>
            <a:ext cx="341313" cy="5556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4663" y="3040063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13357" name="TextBox 29"/>
          <p:cNvSpPr txBox="1">
            <a:spLocks noChangeArrowheads="1"/>
          </p:cNvSpPr>
          <p:nvPr/>
        </p:nvSpPr>
        <p:spPr bwMode="auto">
          <a:xfrm>
            <a:off x="8032750" y="960438"/>
            <a:ext cx="506413" cy="2762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产品</a:t>
            </a:r>
          </a:p>
        </p:txBody>
      </p:sp>
      <p:cxnSp>
        <p:nvCxnSpPr>
          <p:cNvPr id="30" name="直接连接符 29"/>
          <p:cNvCxnSpPr>
            <a:stCxn id="13357" idx="1"/>
          </p:cNvCxnSpPr>
          <p:nvPr/>
        </p:nvCxnSpPr>
        <p:spPr>
          <a:xfrm flipH="1">
            <a:off x="7092950" y="1098550"/>
            <a:ext cx="939800" cy="682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4017963" y="4656138"/>
            <a:ext cx="266700" cy="212725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00500" y="4808538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6008688" y="2378075"/>
            <a:ext cx="1141412" cy="2206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76875" y="2513013"/>
            <a:ext cx="576263" cy="27622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5" name="直接连接符 34"/>
          <p:cNvCxnSpPr>
            <a:stCxn id="13364" idx="0"/>
          </p:cNvCxnSpPr>
          <p:nvPr/>
        </p:nvCxnSpPr>
        <p:spPr>
          <a:xfrm flipV="1">
            <a:off x="7389813" y="4292600"/>
            <a:ext cx="681037" cy="9207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4" name="TextBox 33"/>
          <p:cNvSpPr txBox="1">
            <a:spLocks noChangeArrowheads="1"/>
          </p:cNvSpPr>
          <p:nvPr/>
        </p:nvSpPr>
        <p:spPr bwMode="auto">
          <a:xfrm>
            <a:off x="6934200" y="5213350"/>
            <a:ext cx="91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3981450" y="4089400"/>
            <a:ext cx="93663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973513" y="4224338"/>
            <a:ext cx="0" cy="20955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967163" y="3611563"/>
            <a:ext cx="41275" cy="4175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97213" y="3365500"/>
            <a:ext cx="950912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二次进浇截面</a:t>
            </a:r>
          </a:p>
        </p:txBody>
      </p:sp>
      <p:cxnSp>
        <p:nvCxnSpPr>
          <p:cNvPr id="41" name="直接连接符 40"/>
          <p:cNvCxnSpPr>
            <a:stCxn id="42" idx="3"/>
          </p:cNvCxnSpPr>
          <p:nvPr/>
        </p:nvCxnSpPr>
        <p:spPr>
          <a:xfrm>
            <a:off x="2414588" y="4029075"/>
            <a:ext cx="1552575" cy="3032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65263" y="3905250"/>
            <a:ext cx="949325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7375" y="4806950"/>
            <a:ext cx="13938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2*10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H="1" flipV="1">
            <a:off x="6049963" y="4587875"/>
            <a:ext cx="190500" cy="24606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49963" y="4810125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5797550" y="3592513"/>
            <a:ext cx="214313" cy="3413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10213" y="3284538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8463" y="2233613"/>
            <a:ext cx="2873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+mn-ea"/>
                <a:ea typeface="宋体" pitchFamily="2" charset="-122"/>
              </a:rPr>
              <a:t>A</a:t>
            </a:r>
            <a:endParaRPr lang="zh-CN" altLang="en-US" sz="1600" dirty="0">
              <a:latin typeface="+mn-ea"/>
              <a:ea typeface="宋体" pitchFamily="2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H="1" flipV="1">
            <a:off x="8085138" y="4656138"/>
            <a:ext cx="201612" cy="21113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124825" y="4791075"/>
            <a:ext cx="5762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51" name="直接连接符 50"/>
          <p:cNvCxnSpPr>
            <a:stCxn id="52" idx="2"/>
          </p:cNvCxnSpPr>
          <p:nvPr/>
        </p:nvCxnSpPr>
        <p:spPr>
          <a:xfrm>
            <a:off x="7664450" y="3602038"/>
            <a:ext cx="395288" cy="3317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77113" y="3294063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产品</a:t>
            </a:r>
          </a:p>
        </p:txBody>
      </p:sp>
      <p:pic>
        <p:nvPicPr>
          <p:cNvPr id="13381" name="Picture 2"/>
          <p:cNvPicPr>
            <a:picLocks noChangeAspect="1" noChangeArrowheads="1"/>
          </p:cNvPicPr>
          <p:nvPr/>
        </p:nvPicPr>
        <p:blipFill>
          <a:blip r:embed="rId6"/>
          <a:srcRect l="9209" t="19983" r="13805" b="10678"/>
          <a:stretch>
            <a:fillRect/>
          </a:stretch>
        </p:blipFill>
        <p:spPr bwMode="auto">
          <a:xfrm>
            <a:off x="2432050" y="908050"/>
            <a:ext cx="2665413" cy="20066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cxnSp>
        <p:nvCxnSpPr>
          <p:cNvPr id="54" name="直接连接符 53"/>
          <p:cNvCxnSpPr/>
          <p:nvPr/>
        </p:nvCxnSpPr>
        <p:spPr>
          <a:xfrm flipV="1">
            <a:off x="584200" y="2349500"/>
            <a:ext cx="182563" cy="211138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8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713" y="3009900"/>
            <a:ext cx="79057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直接连接符 56"/>
          <p:cNvCxnSpPr/>
          <p:nvPr/>
        </p:nvCxnSpPr>
        <p:spPr bwMode="auto">
          <a:xfrm flipH="1" flipV="1">
            <a:off x="3467100" y="1803400"/>
            <a:ext cx="0" cy="26035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 bwMode="auto">
          <a:xfrm flipH="1" flipV="1">
            <a:off x="3875088" y="1862138"/>
            <a:ext cx="0" cy="39211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 bwMode="auto">
          <a:xfrm>
            <a:off x="3467100" y="1858963"/>
            <a:ext cx="412750" cy="18415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8" name="TextBox 27"/>
          <p:cNvSpPr txBox="1">
            <a:spLocks noChangeArrowheads="1"/>
          </p:cNvSpPr>
          <p:nvPr/>
        </p:nvSpPr>
        <p:spPr bwMode="auto">
          <a:xfrm>
            <a:off x="3575050" y="1555750"/>
            <a:ext cx="600075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7mm</a:t>
            </a:r>
            <a:endParaRPr lang="zh-CN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4463" y="833438"/>
            <a:ext cx="2087562" cy="192563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14338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900363"/>
            <a:ext cx="2208213" cy="18891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 bwMode="auto">
          <a:xfrm flipV="1">
            <a:off x="3592513" y="1497013"/>
            <a:ext cx="201612" cy="26987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>
            <a:off x="3635375" y="1709738"/>
            <a:ext cx="477838" cy="233362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12"/>
          <p:cNvSpPr txBox="1">
            <a:spLocks noChangeArrowheads="1"/>
          </p:cNvSpPr>
          <p:nvPr/>
        </p:nvSpPr>
        <p:spPr bwMode="auto">
          <a:xfrm rot="2068155">
            <a:off x="3092450" y="1412875"/>
            <a:ext cx="544513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/>
              <a:t>5mm</a:t>
            </a:r>
            <a:endParaRPr lang="zh-CN" altLang="en-US" sz="1200"/>
          </a:p>
        </p:txBody>
      </p:sp>
      <p:cxnSp>
        <p:nvCxnSpPr>
          <p:cNvPr id="22" name="直接连接符 21"/>
          <p:cNvCxnSpPr/>
          <p:nvPr/>
        </p:nvCxnSpPr>
        <p:spPr bwMode="auto">
          <a:xfrm flipV="1">
            <a:off x="4075113" y="1712913"/>
            <a:ext cx="200025" cy="26987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/>
          <a:srcRect b="16098"/>
          <a:stretch>
            <a:fillRect/>
          </a:stretch>
        </p:blipFill>
        <p:spPr bwMode="auto">
          <a:xfrm>
            <a:off x="5073650" y="820738"/>
            <a:ext cx="2446338" cy="196056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79388" y="115888"/>
            <a:ext cx="6443662" cy="8048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拉手座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模内切搭接浇口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(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方案一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>)</a:t>
            </a:r>
            <a: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  <a:t/>
            </a:r>
            <a:br>
              <a:rPr lang="en-US" sz="2400" dirty="0" smtClean="0">
                <a:latin typeface="微软雅黑" pitchFamily="34" charset="-122"/>
                <a:ea typeface="微软雅黑" pitchFamily="34" charset="-122"/>
                <a:cs typeface="华文黑体"/>
              </a:rPr>
            </a:br>
            <a:r>
              <a:rPr lang="zh-CN" altLang="en-US" sz="2400" dirty="0"/>
              <a:t>模</a:t>
            </a:r>
            <a:r>
              <a:rPr lang="zh-CN" altLang="en-US" sz="2400" dirty="0" smtClean="0"/>
              <a:t>号</a:t>
            </a:r>
            <a:r>
              <a:rPr lang="en-US" altLang="zh-CN" sz="2400" dirty="0"/>
              <a:t>HC130104</a:t>
            </a:r>
            <a:r>
              <a:rPr lang="en-US" altLang="zh-CN" sz="2400" dirty="0" smtClean="0"/>
              <a:t>  </a:t>
            </a:r>
            <a:endParaRPr lang="en-US" sz="2400" dirty="0">
              <a:latin typeface="微软雅黑" pitchFamily="34" charset="-122"/>
              <a:ea typeface="微软雅黑" pitchFamily="34" charset="-122"/>
              <a:cs typeface="Gotham-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1050" y="4371975"/>
            <a:ext cx="865188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切浇口之前</a:t>
            </a:r>
            <a:endParaRPr lang="en-US" altLang="zh-CN" sz="1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切刀位置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flipV="1">
            <a:off x="3563938" y="4248150"/>
            <a:ext cx="385762" cy="1381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43338" y="424815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39" name="直接连接符 38"/>
          <p:cNvCxnSpPr>
            <a:stCxn id="40" idx="3"/>
          </p:cNvCxnSpPr>
          <p:nvPr/>
        </p:nvCxnSpPr>
        <p:spPr>
          <a:xfrm>
            <a:off x="2817813" y="3206750"/>
            <a:ext cx="779462" cy="4762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35150" y="3082925"/>
            <a:ext cx="982663" cy="2460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宋体" pitchFamily="2" charset="-122"/>
              </a:rPr>
              <a:t>二次</a:t>
            </a: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进浇截面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76825" y="2471738"/>
            <a:ext cx="1174750" cy="3048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0000"/>
                </a:solidFill>
                <a:latin typeface="+mn-ea"/>
                <a:ea typeface="+mn-ea"/>
              </a:rPr>
              <a:t>切刀厚</a:t>
            </a:r>
            <a:r>
              <a:rPr lang="en-US" altLang="zh-CN" sz="1400" dirty="0">
                <a:solidFill>
                  <a:srgbClr val="FF0000"/>
                </a:solidFill>
                <a:latin typeface="+mn-ea"/>
                <a:ea typeface="+mn-ea"/>
              </a:rPr>
              <a:t>1.2mm</a:t>
            </a:r>
            <a:endParaRPr lang="zh-CN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548063" y="3725863"/>
            <a:ext cx="127000" cy="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2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8325" y="2882900"/>
            <a:ext cx="2273300" cy="190658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4383088" y="4381500"/>
            <a:ext cx="83661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切浇口之后</a:t>
            </a:r>
            <a:endParaRPr lang="en-US" altLang="zh-CN" sz="1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1000" b="1" dirty="0">
                <a:solidFill>
                  <a:srgbClr val="FF0000"/>
                </a:solidFill>
                <a:latin typeface="+mn-ea"/>
                <a:ea typeface="+mn-ea"/>
              </a:rPr>
              <a:t>切刀位置</a:t>
            </a:r>
          </a:p>
        </p:txBody>
      </p:sp>
      <p:pic>
        <p:nvPicPr>
          <p:cNvPr id="14354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2882900"/>
            <a:ext cx="2206625" cy="18891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cxnSp>
        <p:nvCxnSpPr>
          <p:cNvPr id="79" name="直接连接符 78"/>
          <p:cNvCxnSpPr/>
          <p:nvPr/>
        </p:nvCxnSpPr>
        <p:spPr>
          <a:xfrm flipH="1" flipV="1">
            <a:off x="5948363" y="4305300"/>
            <a:ext cx="385762" cy="1381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227763" y="4305300"/>
            <a:ext cx="5762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 dirty="0">
                <a:latin typeface="+mn-ea"/>
                <a:ea typeface="+mn-ea"/>
              </a:rPr>
              <a:t>切刀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5786438" y="3049588"/>
            <a:ext cx="355600" cy="227012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338763" y="2860675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b="1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3430588" y="3060700"/>
            <a:ext cx="354012" cy="227013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963863" y="2889250"/>
            <a:ext cx="5762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b="1" dirty="0">
                <a:latin typeface="+mn-ea"/>
                <a:ea typeface="+mn-ea"/>
              </a:rPr>
              <a:t>产品</a:t>
            </a:r>
          </a:p>
        </p:txBody>
      </p:sp>
      <p:cxnSp>
        <p:nvCxnSpPr>
          <p:cNvPr id="88" name="直接连接符 87"/>
          <p:cNvCxnSpPr/>
          <p:nvPr/>
        </p:nvCxnSpPr>
        <p:spPr>
          <a:xfrm>
            <a:off x="8235950" y="3779838"/>
            <a:ext cx="127000" cy="0"/>
          </a:xfrm>
          <a:prstGeom prst="line">
            <a:avLst/>
          </a:prstGeom>
          <a:ln w="130175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表格 88"/>
          <p:cNvGraphicFramePr>
            <a:graphicFrameLocks noGrp="1"/>
          </p:cNvGraphicFramePr>
          <p:nvPr/>
        </p:nvGraphicFramePr>
        <p:xfrm>
          <a:off x="609600" y="5048250"/>
          <a:ext cx="6554788" cy="1189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2166"/>
                <a:gridCol w="1250059"/>
                <a:gridCol w="1152184"/>
                <a:gridCol w="1343610"/>
                <a:gridCol w="1104152"/>
                <a:gridCol w="922617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浇口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长（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切刀顶出高度（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排挤量体积（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mm³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marL="91441" marR="91441" marT="45773" marB="4577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1.2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1x2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1" marR="91441"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二次进浇截面积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mm²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41" marR="91441" marT="45773" marB="45773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97" name="直接连接符 96"/>
          <p:cNvCxnSpPr/>
          <p:nvPr/>
        </p:nvCxnSpPr>
        <p:spPr>
          <a:xfrm flipV="1">
            <a:off x="8142288" y="3779838"/>
            <a:ext cx="157162" cy="1258887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93" name="TextBox 33"/>
          <p:cNvSpPr txBox="1">
            <a:spLocks noChangeArrowheads="1"/>
          </p:cNvSpPr>
          <p:nvPr/>
        </p:nvSpPr>
        <p:spPr bwMode="auto">
          <a:xfrm>
            <a:off x="7837488" y="5030788"/>
            <a:ext cx="911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宋体" charset="-122"/>
              </a:rPr>
              <a:t>红色区域为排挤量</a:t>
            </a:r>
          </a:p>
        </p:txBody>
      </p:sp>
      <p:grpSp>
        <p:nvGrpSpPr>
          <p:cNvPr id="14394" name="组合 10268"/>
          <p:cNvGrpSpPr>
            <a:grpSpLocks/>
          </p:cNvGrpSpPr>
          <p:nvPr/>
        </p:nvGrpSpPr>
        <p:grpSpPr bwMode="auto">
          <a:xfrm rot="228948">
            <a:off x="3092450" y="838200"/>
            <a:ext cx="1347788" cy="1854200"/>
            <a:chOff x="3080397" y="659387"/>
            <a:chExt cx="1346758" cy="1855295"/>
          </a:xfrm>
        </p:grpSpPr>
        <p:cxnSp>
          <p:nvCxnSpPr>
            <p:cNvPr id="10249" name="直接连接符 10248"/>
            <p:cNvCxnSpPr/>
            <p:nvPr/>
          </p:nvCxnSpPr>
          <p:spPr>
            <a:xfrm flipH="1">
              <a:off x="3321741" y="763215"/>
              <a:ext cx="1088193" cy="1742516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1" name="直接箭头连接符 10260"/>
            <p:cNvCxnSpPr/>
            <p:nvPr/>
          </p:nvCxnSpPr>
          <p:spPr>
            <a:xfrm flipH="1" flipV="1">
              <a:off x="3079526" y="2349806"/>
              <a:ext cx="250633" cy="15566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/>
          </p:nvCxnSpPr>
          <p:spPr>
            <a:xfrm flipH="1" flipV="1">
              <a:off x="4226514" y="659016"/>
              <a:ext cx="199872" cy="12389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3" y="1039813"/>
            <a:ext cx="10398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Box 115"/>
          <p:cNvSpPr txBox="1"/>
          <p:nvPr/>
        </p:nvSpPr>
        <p:spPr>
          <a:xfrm>
            <a:off x="558800" y="1773238"/>
            <a:ext cx="2682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ea"/>
                <a:ea typeface="+mn-ea"/>
              </a:rPr>
              <a:t>A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flipV="1">
            <a:off x="661988" y="1895475"/>
            <a:ext cx="225425" cy="2476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53988" y="2060575"/>
            <a:ext cx="1206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dirty="0">
                <a:latin typeface="+mn-ea"/>
                <a:ea typeface="+mn-ea"/>
              </a:rPr>
              <a:t>模内切浇口</a:t>
            </a:r>
          </a:p>
        </p:txBody>
      </p:sp>
      <p:pic>
        <p:nvPicPr>
          <p:cNvPr id="14399" name="Picture 4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59" r="1691"/>
          <a:stretch>
            <a:fillRect/>
          </a:stretch>
        </p:blipFill>
        <p:spPr bwMode="auto">
          <a:xfrm>
            <a:off x="395288" y="2349500"/>
            <a:ext cx="1365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0" name="Picture 4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763" y="3597275"/>
            <a:ext cx="3635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Box 120"/>
          <p:cNvSpPr txBox="1"/>
          <p:nvPr/>
        </p:nvSpPr>
        <p:spPr>
          <a:xfrm>
            <a:off x="468313" y="4292600"/>
            <a:ext cx="126841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切刀尺寸：</a:t>
            </a:r>
            <a:r>
              <a:rPr lang="en-US" altLang="zh-CN" sz="1000" b="1" dirty="0">
                <a:solidFill>
                  <a:srgbClr val="0000FF"/>
                </a:solidFill>
                <a:latin typeface="+mn-ea"/>
                <a:ea typeface="+mn-ea"/>
              </a:rPr>
              <a:t>1.2*5</a:t>
            </a:r>
            <a:endParaRPr lang="zh-CN" altLang="en-US" sz="1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3536950" y="3725863"/>
            <a:ext cx="0" cy="127000"/>
          </a:xfrm>
          <a:prstGeom prst="line">
            <a:avLst/>
          </a:prstGeom>
          <a:ln w="38100">
            <a:solidFill>
              <a:srgbClr val="FF0000"/>
            </a:solidFill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8" idx="3"/>
          </p:cNvCxnSpPr>
          <p:nvPr/>
        </p:nvCxnSpPr>
        <p:spPr>
          <a:xfrm>
            <a:off x="1960563" y="3602038"/>
            <a:ext cx="1550987" cy="209550"/>
          </a:xfrm>
          <a:prstGeom prst="line">
            <a:avLst/>
          </a:prstGeom>
          <a:ln w="19050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11238" y="3478213"/>
            <a:ext cx="949325" cy="2460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rgbClr val="0000FF"/>
                </a:solidFill>
                <a:latin typeface="+mn-ea"/>
                <a:ea typeface="+mn-ea"/>
              </a:rPr>
              <a:t>一次进浇截面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​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0000FF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triangle" w="sm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2195</Words>
  <Application>Microsoft Office PowerPoint</Application>
  <PresentationFormat>全屏显示(4:3)</PresentationFormat>
  <Paragraphs>660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主题​​</vt:lpstr>
      <vt:lpstr>Image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YDD</cp:lastModifiedBy>
  <cp:revision>282</cp:revision>
  <dcterms:created xsi:type="dcterms:W3CDTF">2013-07-10T06:24:19Z</dcterms:created>
  <dcterms:modified xsi:type="dcterms:W3CDTF">2015-06-21T07:10:31Z</dcterms:modified>
</cp:coreProperties>
</file>